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36"/>
  </p:notesMasterIdLst>
  <p:handoutMasterIdLst>
    <p:handoutMasterId r:id="rId37"/>
  </p:handoutMasterIdLst>
  <p:sldIdLst>
    <p:sldId id="363" r:id="rId2"/>
    <p:sldId id="457" r:id="rId3"/>
    <p:sldId id="455" r:id="rId4"/>
    <p:sldId id="283" r:id="rId5"/>
    <p:sldId id="466" r:id="rId6"/>
    <p:sldId id="288" r:id="rId7"/>
    <p:sldId id="289" r:id="rId8"/>
    <p:sldId id="460" r:id="rId9"/>
    <p:sldId id="291" r:id="rId10"/>
    <p:sldId id="292" r:id="rId11"/>
    <p:sldId id="290" r:id="rId12"/>
    <p:sldId id="294" r:id="rId13"/>
    <p:sldId id="293" r:id="rId14"/>
    <p:sldId id="464" r:id="rId15"/>
    <p:sldId id="286" r:id="rId16"/>
    <p:sldId id="295" r:id="rId17"/>
    <p:sldId id="296" r:id="rId18"/>
    <p:sldId id="300" r:id="rId19"/>
    <p:sldId id="302" r:id="rId20"/>
    <p:sldId id="304" r:id="rId21"/>
    <p:sldId id="458" r:id="rId22"/>
    <p:sldId id="305" r:id="rId23"/>
    <p:sldId id="467" r:id="rId24"/>
    <p:sldId id="307" r:id="rId25"/>
    <p:sldId id="462" r:id="rId26"/>
    <p:sldId id="459" r:id="rId27"/>
    <p:sldId id="324" r:id="rId28"/>
    <p:sldId id="308" r:id="rId29"/>
    <p:sldId id="312" r:id="rId30"/>
    <p:sldId id="309" r:id="rId31"/>
    <p:sldId id="310" r:id="rId32"/>
    <p:sldId id="311" r:id="rId33"/>
    <p:sldId id="313" r:id="rId34"/>
    <p:sldId id="327" r:id="rId35"/>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2" roundtripDataSignature="AMtx7miSxN6qeS9Fjj7zCQ5rh3fUb0JSx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melita Esclanda" initials="CE" lastIdx="1" clrIdx="0">
    <p:extLst>
      <p:ext uri="{19B8F6BF-5375-455C-9EA6-DF929625EA0E}">
        <p15:presenceInfo xmlns:p15="http://schemas.microsoft.com/office/powerpoint/2012/main" userId="33fdd28ad7e425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09E"/>
    <a:srgbClr val="FF8111"/>
    <a:srgbClr val="3F4E54"/>
    <a:srgbClr val="EC6A2C"/>
    <a:srgbClr val="3CA08F"/>
    <a:srgbClr val="0E4E7F"/>
    <a:srgbClr val="005399"/>
    <a:srgbClr val="3B7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4000" autoAdjust="0"/>
  </p:normalViewPr>
  <p:slideViewPr>
    <p:cSldViewPr snapToGrid="0">
      <p:cViewPr varScale="1">
        <p:scale>
          <a:sx n="45" d="100"/>
          <a:sy n="45" d="100"/>
        </p:scale>
        <p:origin x="776" y="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2856" y="6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11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11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14"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11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11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E50D22-A1FA-447B-B9A7-0BD0394329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93E3CEBB-F662-4604-914B-FDFC5682BE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9A72BF-ED8F-4DE6-9488-63C4346451C9}" type="datetimeFigureOut">
              <a:rPr lang="en-PH" smtClean="0"/>
              <a:t>04/05/2024</a:t>
            </a:fld>
            <a:endParaRPr lang="en-PH"/>
          </a:p>
        </p:txBody>
      </p:sp>
      <p:sp>
        <p:nvSpPr>
          <p:cNvPr id="4" name="Footer Placeholder 3">
            <a:extLst>
              <a:ext uri="{FF2B5EF4-FFF2-40B4-BE49-F238E27FC236}">
                <a16:creationId xmlns:a16="http://schemas.microsoft.com/office/drawing/2014/main" id="{A74D09DD-C416-4AE5-AB37-AE951F21A3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96814D55-5385-4596-927E-4F2AC5D3C3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CB3DC7-421D-4DF3-82F8-C7AF6543F603}" type="slidenum">
              <a:rPr lang="en-PH" smtClean="0"/>
              <a:t>‹#›</a:t>
            </a:fld>
            <a:endParaRPr lang="en-PH"/>
          </a:p>
        </p:txBody>
      </p:sp>
    </p:spTree>
    <p:extLst>
      <p:ext uri="{BB962C8B-B14F-4D97-AF65-F5344CB8AC3E}">
        <p14:creationId xmlns:p14="http://schemas.microsoft.com/office/powerpoint/2010/main" val="34768611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flowingdata.com/2010/11/29/statistics-vs-stori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Health</a:t>
            </a:r>
          </a:p>
          <a:p>
            <a:r>
              <a:rPr lang="en-US" dirty="0"/>
              <a:t>Education</a:t>
            </a:r>
          </a:p>
          <a:p>
            <a:r>
              <a:rPr lang="en-US" dirty="0"/>
              <a:t>Poverty</a:t>
            </a:r>
          </a:p>
          <a:p>
            <a:endParaRPr lang="en-PH" dirty="0"/>
          </a:p>
        </p:txBody>
      </p:sp>
    </p:spTree>
    <p:extLst>
      <p:ext uri="{BB962C8B-B14F-4D97-AF65-F5344CB8AC3E}">
        <p14:creationId xmlns:p14="http://schemas.microsoft.com/office/powerpoint/2010/main" val="138039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Lets look at </a:t>
            </a:r>
          </a:p>
        </p:txBody>
      </p:sp>
    </p:spTree>
    <p:extLst>
      <p:ext uri="{BB962C8B-B14F-4D97-AF65-F5344CB8AC3E}">
        <p14:creationId xmlns:p14="http://schemas.microsoft.com/office/powerpoint/2010/main" val="262468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3952006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1210733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Ask their expectations</a:t>
            </a:r>
          </a:p>
        </p:txBody>
      </p:sp>
    </p:spTree>
    <p:extLst>
      <p:ext uri="{BB962C8B-B14F-4D97-AF65-F5344CB8AC3E}">
        <p14:creationId xmlns:p14="http://schemas.microsoft.com/office/powerpoint/2010/main" val="987987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Every story should have a purpose.</a:t>
            </a:r>
          </a:p>
        </p:txBody>
      </p:sp>
    </p:spTree>
    <p:extLst>
      <p:ext uri="{BB962C8B-B14F-4D97-AF65-F5344CB8AC3E}">
        <p14:creationId xmlns:p14="http://schemas.microsoft.com/office/powerpoint/2010/main" val="521176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33333"/>
                </a:solidFill>
                <a:effectLst/>
                <a:latin typeface="Proxima Nova"/>
              </a:rPr>
              <a:t>The best way to tell a data-based story is to keep it simple—don't let the story get lost in the numbers. When storytellers overwhelm readers with numbers, the message doesn't land. Remember: Use the numbers that are most relevant and necessary to paint an accurate picture. </a:t>
            </a:r>
            <a:endParaRPr lang="en-PH" dirty="0"/>
          </a:p>
        </p:txBody>
      </p:sp>
    </p:spTree>
    <p:extLst>
      <p:ext uri="{BB962C8B-B14F-4D97-AF65-F5344CB8AC3E}">
        <p14:creationId xmlns:p14="http://schemas.microsoft.com/office/powerpoint/2010/main" val="1167981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1706473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PH" sz="1800" b="1" i="0" u="none" strike="noStrike" baseline="0" dirty="0">
                <a:solidFill>
                  <a:srgbClr val="FFFFFF"/>
                </a:solidFill>
                <a:latin typeface="HelveticaNeue-Bold"/>
              </a:rPr>
              <a:t>Know Your Audience</a:t>
            </a:r>
          </a:p>
          <a:p>
            <a:pPr algn="l"/>
            <a:endParaRPr lang="en-PH" sz="1800" b="1" i="0" u="none" strike="noStrike" baseline="0" dirty="0">
              <a:solidFill>
                <a:srgbClr val="FFFFFF"/>
              </a:solidFill>
              <a:latin typeface="HelveticaNeue-Bold"/>
            </a:endParaRPr>
          </a:p>
          <a:p>
            <a:pPr algn="l"/>
            <a:r>
              <a:rPr lang="en-US" sz="1800" b="0" i="0" u="none" strike="noStrike" baseline="0" dirty="0">
                <a:solidFill>
                  <a:srgbClr val="FFFFFF"/>
                </a:solidFill>
                <a:latin typeface="HelveticaNeue-Bold"/>
              </a:rPr>
              <a:t>Get to know your audience then use precognitive attributes to create great</a:t>
            </a:r>
          </a:p>
          <a:p>
            <a:pPr algn="l"/>
            <a:r>
              <a:rPr lang="en-US" sz="1800" b="0" i="0" u="none" strike="noStrike" baseline="0" dirty="0">
                <a:solidFill>
                  <a:srgbClr val="FFFFFF"/>
                </a:solidFill>
                <a:latin typeface="HelveticaNeue-Bold"/>
              </a:rPr>
              <a:t>data visualizations that resonate with them. Precognitive attributes mean the</a:t>
            </a:r>
          </a:p>
          <a:p>
            <a:pPr algn="l"/>
            <a:r>
              <a:rPr lang="en-US" sz="1800" b="0" i="0" u="none" strike="noStrike" baseline="0" dirty="0">
                <a:solidFill>
                  <a:srgbClr val="FFFFFF"/>
                </a:solidFill>
                <a:latin typeface="HelveticaNeue-Bold"/>
              </a:rPr>
              <a:t>image is being processed without any conscious effort. Communicating in</a:t>
            </a:r>
          </a:p>
          <a:p>
            <a:pPr algn="l"/>
            <a:r>
              <a:rPr lang="en-US" sz="1800" b="0" i="0" u="none" strike="noStrike" baseline="0" dirty="0">
                <a:solidFill>
                  <a:srgbClr val="FFFFFF"/>
                </a:solidFill>
                <a:latin typeface="HelveticaNeue-Bold"/>
              </a:rPr>
              <a:t>this way means there is no need for explanation on top of the visualizations.</a:t>
            </a:r>
            <a:endParaRPr lang="en-PH" b="0" dirty="0"/>
          </a:p>
        </p:txBody>
      </p:sp>
    </p:spTree>
    <p:extLst>
      <p:ext uri="{BB962C8B-B14F-4D97-AF65-F5344CB8AC3E}">
        <p14:creationId xmlns:p14="http://schemas.microsoft.com/office/powerpoint/2010/main" val="2528929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The plastic wastage </a:t>
            </a:r>
          </a:p>
        </p:txBody>
      </p:sp>
    </p:spTree>
    <p:extLst>
      <p:ext uri="{BB962C8B-B14F-4D97-AF65-F5344CB8AC3E}">
        <p14:creationId xmlns:p14="http://schemas.microsoft.com/office/powerpoint/2010/main" val="1908841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PH" sz="1800" b="1" i="0" u="none" strike="noStrike" baseline="0" dirty="0">
                <a:solidFill>
                  <a:srgbClr val="FFFFFF"/>
                </a:solidFill>
                <a:latin typeface="HelveticaNeue-Bold"/>
              </a:rPr>
              <a:t>Know Your Audience</a:t>
            </a:r>
          </a:p>
          <a:p>
            <a:pPr algn="l"/>
            <a:endParaRPr lang="en-PH" sz="1800" b="1" i="0" u="none" strike="noStrike" baseline="0" dirty="0">
              <a:solidFill>
                <a:srgbClr val="FFFFFF"/>
              </a:solidFill>
              <a:latin typeface="HelveticaNeue-Bold"/>
            </a:endParaRPr>
          </a:p>
          <a:p>
            <a:pPr algn="l"/>
            <a:r>
              <a:rPr lang="en-US" sz="1800" b="0" i="0" u="none" strike="noStrike" baseline="0" dirty="0">
                <a:solidFill>
                  <a:srgbClr val="FFFFFF"/>
                </a:solidFill>
                <a:latin typeface="HelveticaNeue-Bold"/>
              </a:rPr>
              <a:t>Get to know your audience then use precognitive attributes to create great</a:t>
            </a:r>
          </a:p>
          <a:p>
            <a:pPr algn="l"/>
            <a:r>
              <a:rPr lang="en-US" sz="1800" b="0" i="0" u="none" strike="noStrike" baseline="0" dirty="0">
                <a:solidFill>
                  <a:srgbClr val="FFFFFF"/>
                </a:solidFill>
                <a:latin typeface="HelveticaNeue-Bold"/>
              </a:rPr>
              <a:t>data visualizations that resonate with them. Precognitive attributes mean the</a:t>
            </a:r>
          </a:p>
          <a:p>
            <a:pPr algn="l"/>
            <a:r>
              <a:rPr lang="en-US" sz="1800" b="0" i="0" u="none" strike="noStrike" baseline="0" dirty="0">
                <a:solidFill>
                  <a:srgbClr val="FFFFFF"/>
                </a:solidFill>
                <a:latin typeface="HelveticaNeue-Bold"/>
              </a:rPr>
              <a:t>image is being processed without any conscious effort. Communicating in</a:t>
            </a:r>
          </a:p>
          <a:p>
            <a:pPr algn="l"/>
            <a:r>
              <a:rPr lang="en-US" sz="1800" b="0" i="0" u="none" strike="noStrike" baseline="0" dirty="0">
                <a:solidFill>
                  <a:srgbClr val="FFFFFF"/>
                </a:solidFill>
                <a:latin typeface="HelveticaNeue-Bold"/>
              </a:rPr>
              <a:t>this way means there is no need for explanation on top of the visualizations.</a:t>
            </a:r>
            <a:endParaRPr lang="en-PH" b="0" dirty="0"/>
          </a:p>
        </p:txBody>
      </p:sp>
    </p:spTree>
    <p:extLst>
      <p:ext uri="{BB962C8B-B14F-4D97-AF65-F5344CB8AC3E}">
        <p14:creationId xmlns:p14="http://schemas.microsoft.com/office/powerpoint/2010/main" val="425017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5A5A5A"/>
                </a:solidFill>
                <a:effectLst/>
                <a:latin typeface="Tahoma" panose="020B0604030504040204" pitchFamily="34" charset="0"/>
              </a:rPr>
              <a:t>Storytelling with data differs from data visualization because it requires communicators to offer a larger, holistic, view of their message. You must focus first on your audience and structure a larger message before any visuals are rendered. You must identify from the start:</a:t>
            </a:r>
          </a:p>
          <a:p>
            <a:pPr algn="l">
              <a:buFont typeface="Arial" panose="020B0604020202020204" pitchFamily="34" charset="0"/>
              <a:buChar char="•"/>
            </a:pPr>
            <a:r>
              <a:rPr lang="en-US" b="0" i="0" dirty="0">
                <a:solidFill>
                  <a:srgbClr val="5A5A5A"/>
                </a:solidFill>
                <a:effectLst/>
                <a:latin typeface="Tahoma" panose="020B0604030504040204" pitchFamily="34" charset="0"/>
              </a:rPr>
              <a:t>What do I want my audience to </a:t>
            </a:r>
            <a:r>
              <a:rPr lang="en-US" b="0" i="1" dirty="0">
                <a:solidFill>
                  <a:srgbClr val="5A5A5A"/>
                </a:solidFill>
                <a:effectLst/>
                <a:latin typeface="Tahoma" panose="020B0604030504040204" pitchFamily="34" charset="0"/>
              </a:rPr>
              <a:t>know</a:t>
            </a:r>
            <a:r>
              <a:rPr lang="en-US" b="0" i="0" dirty="0">
                <a:solidFill>
                  <a:srgbClr val="5A5A5A"/>
                </a:solidFill>
                <a:effectLst/>
                <a:latin typeface="Tahoma" panose="020B0604030504040204" pitchFamily="34" charset="0"/>
              </a:rPr>
              <a:t> or </a:t>
            </a:r>
            <a:r>
              <a:rPr lang="en-US" b="0" i="1" dirty="0">
                <a:solidFill>
                  <a:srgbClr val="5A5A5A"/>
                </a:solidFill>
                <a:effectLst/>
                <a:latin typeface="Tahoma" panose="020B0604030504040204" pitchFamily="34" charset="0"/>
              </a:rPr>
              <a:t>do</a:t>
            </a:r>
            <a:r>
              <a:rPr lang="en-US" b="0" i="0" dirty="0">
                <a:solidFill>
                  <a:srgbClr val="5A5A5A"/>
                </a:solidFill>
                <a:effectLst/>
                <a:latin typeface="Tahoma" panose="020B0604030504040204" pitchFamily="34" charset="0"/>
              </a:rPr>
              <a:t> with the data I am presenting?</a:t>
            </a:r>
          </a:p>
          <a:p>
            <a:pPr algn="l">
              <a:buFont typeface="Arial" panose="020B0604020202020204" pitchFamily="34" charset="0"/>
              <a:buChar char="•"/>
            </a:pPr>
            <a:r>
              <a:rPr lang="en-US" b="0" i="0" dirty="0">
                <a:solidFill>
                  <a:srgbClr val="5A5A5A"/>
                </a:solidFill>
                <a:effectLst/>
                <a:latin typeface="Tahoma" panose="020B0604030504040204" pitchFamily="34" charset="0"/>
              </a:rPr>
              <a:t>How will I structure a narrative that leads to desired action?</a:t>
            </a:r>
          </a:p>
          <a:p>
            <a:pPr algn="l">
              <a:buFont typeface="Arial" panose="020B0604020202020204" pitchFamily="34" charset="0"/>
              <a:buChar char="•"/>
            </a:pPr>
            <a:r>
              <a:rPr lang="en-US" b="0" i="0" dirty="0">
                <a:solidFill>
                  <a:srgbClr val="5A5A5A"/>
                </a:solidFill>
                <a:effectLst/>
                <a:latin typeface="Tahoma" panose="020B0604030504040204" pitchFamily="34" charset="0"/>
              </a:rPr>
              <a:t>How is my data helping drive a decision?</a:t>
            </a:r>
          </a:p>
        </p:txBody>
      </p:sp>
    </p:spTree>
    <p:extLst>
      <p:ext uri="{BB962C8B-B14F-4D97-AF65-F5344CB8AC3E}">
        <p14:creationId xmlns:p14="http://schemas.microsoft.com/office/powerpoint/2010/main" val="3901897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PH" sz="1800" b="1" i="0" u="none" strike="noStrike" baseline="0" dirty="0">
                <a:solidFill>
                  <a:srgbClr val="FFFFFF"/>
                </a:solidFill>
                <a:latin typeface="HelveticaNeue-Bold"/>
              </a:rPr>
              <a:t>Know Your Audience</a:t>
            </a:r>
          </a:p>
          <a:p>
            <a:pPr algn="l"/>
            <a:endParaRPr lang="en-PH" sz="1800" b="1" i="0" u="none" strike="noStrike" baseline="0" dirty="0">
              <a:solidFill>
                <a:srgbClr val="FFFFFF"/>
              </a:solidFill>
              <a:latin typeface="HelveticaNeue-Bold"/>
            </a:endParaRPr>
          </a:p>
          <a:p>
            <a:pPr algn="l"/>
            <a:r>
              <a:rPr lang="en-US" sz="1800" b="0" i="0" u="none" strike="noStrike" baseline="0" dirty="0">
                <a:solidFill>
                  <a:srgbClr val="FFFFFF"/>
                </a:solidFill>
                <a:latin typeface="HelveticaNeue-Bold"/>
              </a:rPr>
              <a:t>Get to know your audience then use precognitive attributes to create great</a:t>
            </a:r>
          </a:p>
          <a:p>
            <a:pPr algn="l"/>
            <a:r>
              <a:rPr lang="en-US" sz="1800" b="0" i="0" u="none" strike="noStrike" baseline="0" dirty="0">
                <a:solidFill>
                  <a:srgbClr val="FFFFFF"/>
                </a:solidFill>
                <a:latin typeface="HelveticaNeue-Bold"/>
              </a:rPr>
              <a:t>data visualizations that resonate with them. Precognitive attributes mean the</a:t>
            </a:r>
          </a:p>
          <a:p>
            <a:pPr algn="l"/>
            <a:r>
              <a:rPr lang="en-US" sz="1800" b="0" i="0" u="none" strike="noStrike" baseline="0" dirty="0">
                <a:solidFill>
                  <a:srgbClr val="FFFFFF"/>
                </a:solidFill>
                <a:latin typeface="HelveticaNeue-Bold"/>
              </a:rPr>
              <a:t>image is being processed without any conscious effort. Communicating in</a:t>
            </a:r>
          </a:p>
          <a:p>
            <a:pPr algn="l"/>
            <a:r>
              <a:rPr lang="en-US" sz="1800" b="0" i="0" u="none" strike="noStrike" baseline="0" dirty="0">
                <a:solidFill>
                  <a:srgbClr val="FFFFFF"/>
                </a:solidFill>
                <a:latin typeface="HelveticaNeue-Bold"/>
              </a:rPr>
              <a:t>this way means there is no need for explanation on top of the visualizations.</a:t>
            </a:r>
            <a:endParaRPr lang="en-PH" b="0" dirty="0"/>
          </a:p>
        </p:txBody>
      </p:sp>
    </p:spTree>
    <p:extLst>
      <p:ext uri="{BB962C8B-B14F-4D97-AF65-F5344CB8AC3E}">
        <p14:creationId xmlns:p14="http://schemas.microsoft.com/office/powerpoint/2010/main" val="2427208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PH" sz="1800" b="1" i="0" u="none" strike="noStrike" baseline="0" dirty="0">
                <a:solidFill>
                  <a:srgbClr val="FFFFFF"/>
                </a:solidFill>
                <a:latin typeface="HelveticaNeue-Bold"/>
              </a:rPr>
              <a:t>Know Your Audience</a:t>
            </a:r>
          </a:p>
          <a:p>
            <a:pPr algn="l"/>
            <a:endParaRPr lang="en-PH" sz="1800" b="1" i="0" u="none" strike="noStrike" baseline="0" dirty="0">
              <a:solidFill>
                <a:srgbClr val="FFFFFF"/>
              </a:solidFill>
              <a:latin typeface="HelveticaNeue-Bold"/>
            </a:endParaRPr>
          </a:p>
          <a:p>
            <a:pPr algn="l"/>
            <a:r>
              <a:rPr lang="en-US" sz="1800" b="0" i="0" u="none" strike="noStrike" baseline="0" dirty="0">
                <a:solidFill>
                  <a:srgbClr val="FFFFFF"/>
                </a:solidFill>
                <a:latin typeface="HelveticaNeue-Bold"/>
              </a:rPr>
              <a:t>Get to know your audience then use precognitive attributes to create great</a:t>
            </a:r>
          </a:p>
          <a:p>
            <a:pPr algn="l"/>
            <a:r>
              <a:rPr lang="en-US" sz="1800" b="0" i="0" u="none" strike="noStrike" baseline="0" dirty="0">
                <a:solidFill>
                  <a:srgbClr val="FFFFFF"/>
                </a:solidFill>
                <a:latin typeface="HelveticaNeue-Bold"/>
              </a:rPr>
              <a:t>data visualizations that resonate with them. Precognitive attributes mean the</a:t>
            </a:r>
          </a:p>
          <a:p>
            <a:pPr algn="l"/>
            <a:r>
              <a:rPr lang="en-US" sz="1800" b="0" i="0" u="none" strike="noStrike" baseline="0" dirty="0">
                <a:solidFill>
                  <a:srgbClr val="FFFFFF"/>
                </a:solidFill>
                <a:latin typeface="HelveticaNeue-Bold"/>
              </a:rPr>
              <a:t>image is being processed without any conscious effort. Communicating in</a:t>
            </a:r>
          </a:p>
          <a:p>
            <a:pPr algn="l"/>
            <a:r>
              <a:rPr lang="en-US" sz="1800" b="0" i="0" u="none" strike="noStrike" baseline="0" dirty="0">
                <a:solidFill>
                  <a:srgbClr val="FFFFFF"/>
                </a:solidFill>
                <a:latin typeface="HelveticaNeue-Bold"/>
              </a:rPr>
              <a:t>this way means there is no need for explanation on top of the visualizations.</a:t>
            </a:r>
            <a:endParaRPr lang="en-PH" b="0" dirty="0"/>
          </a:p>
        </p:txBody>
      </p:sp>
    </p:spTree>
    <p:extLst>
      <p:ext uri="{BB962C8B-B14F-4D97-AF65-F5344CB8AC3E}">
        <p14:creationId xmlns:p14="http://schemas.microsoft.com/office/powerpoint/2010/main" val="3315998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457200" algn="l">
              <a:buAutoNum type="arabicPeriod"/>
            </a:pPr>
            <a:r>
              <a:rPr lang="en-PH" b="0" dirty="0"/>
              <a:t>When and where can I communicate with them?</a:t>
            </a:r>
          </a:p>
          <a:p>
            <a:pPr marL="685800" indent="-457200" algn="l">
              <a:buAutoNum type="arabicPeriod"/>
            </a:pPr>
            <a:r>
              <a:rPr lang="en-PH" b="0" dirty="0"/>
              <a:t>How do they like to consume information?</a:t>
            </a:r>
          </a:p>
          <a:p>
            <a:pPr marL="685800" indent="-457200" algn="l">
              <a:buAutoNum type="arabicPeriod"/>
            </a:pPr>
            <a:r>
              <a:rPr lang="en-PH" b="0" dirty="0"/>
              <a:t>Who am I reporting to? </a:t>
            </a:r>
          </a:p>
        </p:txBody>
      </p:sp>
    </p:spTree>
    <p:extLst>
      <p:ext uri="{BB962C8B-B14F-4D97-AF65-F5344CB8AC3E}">
        <p14:creationId xmlns:p14="http://schemas.microsoft.com/office/powerpoint/2010/main" val="3112563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685800" indent="-457200" algn="l">
              <a:buAutoNum type="arabicPeriod"/>
            </a:pPr>
            <a:r>
              <a:rPr lang="en-PH" b="0" dirty="0"/>
              <a:t>What business decisions are affected?</a:t>
            </a:r>
          </a:p>
          <a:p>
            <a:pPr marL="685800" indent="-457200" algn="l">
              <a:buAutoNum type="arabicPeriod"/>
            </a:pPr>
            <a:r>
              <a:rPr lang="en-PH" b="0" dirty="0"/>
              <a:t>What have they been told before?</a:t>
            </a:r>
          </a:p>
          <a:p>
            <a:pPr marL="685800" indent="-457200" algn="l">
              <a:buAutoNum type="arabicPeriod"/>
            </a:pPr>
            <a:r>
              <a:rPr lang="en-PH" b="0" dirty="0"/>
              <a:t>How important is the decision?</a:t>
            </a:r>
          </a:p>
          <a:p>
            <a:pPr marL="685800" indent="-457200" algn="l">
              <a:buAutoNum type="arabicPeriod"/>
            </a:pPr>
            <a:endParaRPr lang="en-PH" b="0" dirty="0"/>
          </a:p>
        </p:txBody>
      </p:sp>
    </p:spTree>
    <p:extLst>
      <p:ext uri="{BB962C8B-B14F-4D97-AF65-F5344CB8AC3E}">
        <p14:creationId xmlns:p14="http://schemas.microsoft.com/office/powerpoint/2010/main" val="106868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PH" b="0" dirty="0"/>
              <a:t>Decide which data will help you tell that story</a:t>
            </a:r>
          </a:p>
        </p:txBody>
      </p:sp>
    </p:spTree>
    <p:extLst>
      <p:ext uri="{BB962C8B-B14F-4D97-AF65-F5344CB8AC3E}">
        <p14:creationId xmlns:p14="http://schemas.microsoft.com/office/powerpoint/2010/main" val="2476423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PH" b="0" dirty="0"/>
          </a:p>
        </p:txBody>
      </p:sp>
    </p:spTree>
    <p:extLst>
      <p:ext uri="{BB962C8B-B14F-4D97-AF65-F5344CB8AC3E}">
        <p14:creationId xmlns:p14="http://schemas.microsoft.com/office/powerpoint/2010/main" val="1831977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PH" b="0" dirty="0"/>
          </a:p>
        </p:txBody>
      </p:sp>
    </p:spTree>
    <p:extLst>
      <p:ext uri="{BB962C8B-B14F-4D97-AF65-F5344CB8AC3E}">
        <p14:creationId xmlns:p14="http://schemas.microsoft.com/office/powerpoint/2010/main" val="101313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PH" b="0" dirty="0"/>
          </a:p>
        </p:txBody>
      </p:sp>
    </p:spTree>
    <p:extLst>
      <p:ext uri="{BB962C8B-B14F-4D97-AF65-F5344CB8AC3E}">
        <p14:creationId xmlns:p14="http://schemas.microsoft.com/office/powerpoint/2010/main" val="4263240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PH" b="0" dirty="0"/>
          </a:p>
        </p:txBody>
      </p:sp>
    </p:spTree>
    <p:extLst>
      <p:ext uri="{BB962C8B-B14F-4D97-AF65-F5344CB8AC3E}">
        <p14:creationId xmlns:p14="http://schemas.microsoft.com/office/powerpoint/2010/main" val="3715006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At the end of the day It is memorability, persuasiveness and engagement </a:t>
            </a:r>
          </a:p>
          <a:p>
            <a:endParaRPr lang="en-PH" dirty="0"/>
          </a:p>
          <a:p>
            <a:r>
              <a:rPr lang="en-PH" dirty="0">
                <a:hlinkClick r:id="rId3"/>
              </a:rPr>
              <a:t>https://flowingdata.com/2010/11/29/statistics-vs-stories/</a:t>
            </a:r>
            <a:endParaRPr lang="en-PH" dirty="0"/>
          </a:p>
        </p:txBody>
      </p:sp>
    </p:spTree>
    <p:extLst>
      <p:ext uri="{BB962C8B-B14F-4D97-AF65-F5344CB8AC3E}">
        <p14:creationId xmlns:p14="http://schemas.microsoft.com/office/powerpoint/2010/main" val="1905133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e5ba879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e5ba87994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en-US" sz="1800" b="1" i="0" u="none" strike="noStrike" baseline="0" dirty="0">
                <a:solidFill>
                  <a:srgbClr val="FFFFFF"/>
                </a:solidFill>
                <a:latin typeface="HelveticaNeue-Bold"/>
              </a:rPr>
              <a:t>How to approach your data, select the right</a:t>
            </a:r>
          </a:p>
          <a:p>
            <a:pPr algn="l"/>
            <a:r>
              <a:rPr lang="en-US" sz="1800" b="1" i="0" u="none" strike="noStrike" baseline="0" dirty="0">
                <a:solidFill>
                  <a:srgbClr val="FFFFFF"/>
                </a:solidFill>
                <a:latin typeface="HelveticaNeue-Bold"/>
              </a:rPr>
              <a:t>visualizations and put it all together into a</a:t>
            </a:r>
          </a:p>
          <a:p>
            <a:pPr algn="l"/>
            <a:r>
              <a:rPr lang="en-PH" sz="1800" b="1" i="0" u="none" strike="noStrike" baseline="0" dirty="0">
                <a:solidFill>
                  <a:srgbClr val="FFFFFF"/>
                </a:solidFill>
                <a:latin typeface="HelveticaNeue-Bold"/>
              </a:rPr>
              <a:t>compelling data story.</a:t>
            </a:r>
            <a:endParaRPr dirty="0"/>
          </a:p>
        </p:txBody>
      </p:sp>
    </p:spTree>
    <p:extLst>
      <p:ext uri="{BB962C8B-B14F-4D97-AF65-F5344CB8AC3E}">
        <p14:creationId xmlns:p14="http://schemas.microsoft.com/office/powerpoint/2010/main" val="3112125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e5ba879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e5ba87994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algn="l"/>
            <a:r>
              <a:rPr lang="en-US" sz="1800" b="1" i="0" u="none" strike="noStrike" baseline="0" dirty="0">
                <a:solidFill>
                  <a:srgbClr val="FFFFFF"/>
                </a:solidFill>
                <a:latin typeface="HelveticaNeue-Bold"/>
              </a:rPr>
              <a:t>How to approach your data, select the right</a:t>
            </a:r>
          </a:p>
          <a:p>
            <a:pPr algn="l"/>
            <a:r>
              <a:rPr lang="en-US" sz="1800" b="1" i="0" u="none" strike="noStrike" baseline="0" dirty="0">
                <a:solidFill>
                  <a:srgbClr val="FFFFFF"/>
                </a:solidFill>
                <a:latin typeface="HelveticaNeue-Bold"/>
              </a:rPr>
              <a:t>visualizations and put it all together into a</a:t>
            </a:r>
          </a:p>
          <a:p>
            <a:pPr algn="l"/>
            <a:r>
              <a:rPr lang="en-PH" sz="1800" b="1" i="0" u="none" strike="noStrike" baseline="0" dirty="0">
                <a:solidFill>
                  <a:srgbClr val="FFFFFF"/>
                </a:solidFill>
                <a:latin typeface="HelveticaNeue-Bold"/>
              </a:rPr>
              <a:t>compelling data story.</a:t>
            </a:r>
            <a:endParaRPr dirty="0"/>
          </a:p>
        </p:txBody>
      </p:sp>
    </p:spTree>
    <p:extLst>
      <p:ext uri="{BB962C8B-B14F-4D97-AF65-F5344CB8AC3E}">
        <p14:creationId xmlns:p14="http://schemas.microsoft.com/office/powerpoint/2010/main" val="201024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b="0" i="0" dirty="0">
                <a:solidFill>
                  <a:srgbClr val="3C3C3B"/>
                </a:solidFill>
                <a:effectLst/>
                <a:latin typeface="IBM Plex Sans"/>
              </a:rPr>
              <a:t>Once, a great person told me that data science is an art . What do you think ----?</a:t>
            </a:r>
            <a:endParaRPr lang="en-PH" dirty="0"/>
          </a:p>
          <a:p>
            <a:endParaRPr lang="en-PH" dirty="0"/>
          </a:p>
          <a:p>
            <a:r>
              <a:rPr lang="en-US" b="0" i="0" dirty="0">
                <a:solidFill>
                  <a:srgbClr val="616161"/>
                </a:solidFill>
                <a:effectLst/>
                <a:latin typeface="Montserrat"/>
              </a:rPr>
              <a:t>Data science:  This field of expertise is the interdisciplinary field of sciences, which extracts knowledge and insight from data, making it readily available. This exciting field has made significant changes to our daily lives in the past couple of decades.</a:t>
            </a:r>
          </a:p>
          <a:p>
            <a:endParaRPr lang="en-US" b="0" i="0" dirty="0">
              <a:solidFill>
                <a:srgbClr val="616161"/>
              </a:solidFill>
              <a:effectLst/>
              <a:latin typeface="Montserrat"/>
            </a:endParaRPr>
          </a:p>
          <a:p>
            <a:r>
              <a:rPr lang="en-US" b="0" i="0" dirty="0">
                <a:solidFill>
                  <a:srgbClr val="616161"/>
                </a:solidFill>
                <a:effectLst/>
                <a:latin typeface="Montserrat"/>
              </a:rPr>
              <a:t>The technologies we take for granted are all driven by this field of expertise, but there is one thing that data scientists are not naturally skilled in:</a:t>
            </a:r>
            <a:endParaRPr lang="en-PH" dirty="0"/>
          </a:p>
        </p:txBody>
      </p:sp>
    </p:spTree>
    <p:extLst>
      <p:ext uri="{BB962C8B-B14F-4D97-AF65-F5344CB8AC3E}">
        <p14:creationId xmlns:p14="http://schemas.microsoft.com/office/powerpoint/2010/main" val="78528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182481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594637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244527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PH" dirty="0"/>
              <a:t>Data presentation is not just about informing, it goes beyond – its about persuading </a:t>
            </a:r>
          </a:p>
        </p:txBody>
      </p:sp>
    </p:spTree>
    <p:extLst>
      <p:ext uri="{BB962C8B-B14F-4D97-AF65-F5344CB8AC3E}">
        <p14:creationId xmlns:p14="http://schemas.microsoft.com/office/powerpoint/2010/main" val="3699769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mp; Subtitle" type="title">
  <p:cSld name="Title &amp; Subtitle">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25"/>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2" name="Google Shape;12;p2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6" name="Group 5">
            <a:extLst>
              <a:ext uri="{FF2B5EF4-FFF2-40B4-BE49-F238E27FC236}">
                <a16:creationId xmlns:a16="http://schemas.microsoft.com/office/drawing/2014/main" id="{6ECD4799-F201-4F33-9900-D9BEE1D25722}"/>
              </a:ext>
            </a:extLst>
          </p:cNvPr>
          <p:cNvGrpSpPr/>
          <p:nvPr userDrawn="1"/>
        </p:nvGrpSpPr>
        <p:grpSpPr>
          <a:xfrm>
            <a:off x="754645" y="482983"/>
            <a:ext cx="4236105" cy="570876"/>
            <a:chOff x="0" y="-57149"/>
            <a:chExt cx="4236105" cy="570876"/>
          </a:xfrm>
        </p:grpSpPr>
        <p:sp>
          <p:nvSpPr>
            <p:cNvPr id="7" name="TextBox 6">
              <a:extLst>
                <a:ext uri="{FF2B5EF4-FFF2-40B4-BE49-F238E27FC236}">
                  <a16:creationId xmlns:a16="http://schemas.microsoft.com/office/drawing/2014/main" id="{1FEDDD5D-21A8-4CCD-BDF7-928C551CC3E8}"/>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8" name="TextBox 7">
              <a:extLst>
                <a:ext uri="{FF2B5EF4-FFF2-40B4-BE49-F238E27FC236}">
                  <a16:creationId xmlns:a16="http://schemas.microsoft.com/office/drawing/2014/main" id="{EE41AFB0-2C63-4193-81C9-92C7BE6AC4C8}"/>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9" name="AutoShape 11">
            <a:extLst>
              <a:ext uri="{FF2B5EF4-FFF2-40B4-BE49-F238E27FC236}">
                <a16:creationId xmlns:a16="http://schemas.microsoft.com/office/drawing/2014/main" id="{F42E400C-1915-4F75-B9B7-9848CC02C12B}"/>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3158741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5"/>
        <p:cNvGrpSpPr/>
        <p:nvPr/>
      </p:nvGrpSpPr>
      <p:grpSpPr>
        <a:xfrm>
          <a:off x="0" y="0"/>
          <a:ext cx="0" cy="0"/>
          <a:chOff x="0" y="0"/>
          <a:chExt cx="0" cy="0"/>
        </a:xfrm>
      </p:grpSpPr>
      <p:sp>
        <p:nvSpPr>
          <p:cNvPr id="46" name="Google Shape;46;p34"/>
          <p:cNvSpPr>
            <a:spLocks noGrp="1"/>
          </p:cNvSpPr>
          <p:nvPr>
            <p:ph type="pic" idx="2"/>
          </p:nvPr>
        </p:nvSpPr>
        <p:spPr>
          <a:xfrm>
            <a:off x="15760700" y="70485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7" name="Google Shape;47;p34"/>
          <p:cNvSpPr>
            <a:spLocks noGrp="1"/>
          </p:cNvSpPr>
          <p:nvPr>
            <p:ph type="pic" idx="3"/>
          </p:nvPr>
        </p:nvSpPr>
        <p:spPr>
          <a:xfrm>
            <a:off x="15760700" y="1130300"/>
            <a:ext cx="7404100" cy="5549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8" name="Google Shape;48;p34"/>
          <p:cNvSpPr>
            <a:spLocks noGrp="1"/>
          </p:cNvSpPr>
          <p:nvPr>
            <p:ph type="pic" idx="4"/>
          </p:nvPr>
        </p:nvSpPr>
        <p:spPr>
          <a:xfrm>
            <a:off x="1206500" y="1130300"/>
            <a:ext cx="14173200"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49" name="Google Shape;49;p3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6" name="Group 5">
            <a:extLst>
              <a:ext uri="{FF2B5EF4-FFF2-40B4-BE49-F238E27FC236}">
                <a16:creationId xmlns:a16="http://schemas.microsoft.com/office/drawing/2014/main" id="{F4F63A41-F947-4388-9ABA-27FED4E334D5}"/>
              </a:ext>
            </a:extLst>
          </p:cNvPr>
          <p:cNvGrpSpPr/>
          <p:nvPr userDrawn="1"/>
        </p:nvGrpSpPr>
        <p:grpSpPr>
          <a:xfrm>
            <a:off x="754645" y="482983"/>
            <a:ext cx="4236105" cy="570876"/>
            <a:chOff x="0" y="-57149"/>
            <a:chExt cx="4236105" cy="570876"/>
          </a:xfrm>
        </p:grpSpPr>
        <p:sp>
          <p:nvSpPr>
            <p:cNvPr id="7" name="TextBox 6">
              <a:extLst>
                <a:ext uri="{FF2B5EF4-FFF2-40B4-BE49-F238E27FC236}">
                  <a16:creationId xmlns:a16="http://schemas.microsoft.com/office/drawing/2014/main" id="{466201A7-5EC4-4A76-A0A5-5D2EDF701151}"/>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8" name="TextBox 7">
              <a:extLst>
                <a:ext uri="{FF2B5EF4-FFF2-40B4-BE49-F238E27FC236}">
                  <a16:creationId xmlns:a16="http://schemas.microsoft.com/office/drawing/2014/main" id="{FE9FA224-2B71-4B5B-831F-523401976484}"/>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9" name="AutoShape 11">
            <a:extLst>
              <a:ext uri="{FF2B5EF4-FFF2-40B4-BE49-F238E27FC236}">
                <a16:creationId xmlns:a16="http://schemas.microsoft.com/office/drawing/2014/main" id="{DB7B681E-5879-4815-8579-A780BE8482AF}"/>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196913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0"/>
        <p:cNvGrpSpPr/>
        <p:nvPr/>
      </p:nvGrpSpPr>
      <p:grpSpPr>
        <a:xfrm>
          <a:off x="0" y="0"/>
          <a:ext cx="0" cy="0"/>
          <a:chOff x="0" y="0"/>
          <a:chExt cx="0" cy="0"/>
        </a:xfrm>
      </p:grpSpPr>
      <p:sp>
        <p:nvSpPr>
          <p:cNvPr id="51" name="Google Shape;51;p35"/>
          <p:cNvSpPr txBox="1">
            <a:spLocks noGrp="1"/>
          </p:cNvSpPr>
          <p:nvPr>
            <p:ph type="body" idx="1"/>
          </p:nvPr>
        </p:nvSpPr>
        <p:spPr>
          <a:xfrm>
            <a:off x="2387600" y="8953500"/>
            <a:ext cx="19621500" cy="585521"/>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3200"/>
              <a:buFont typeface="Helvetica Neue"/>
              <a:buNone/>
              <a:defRPr sz="3200" i="1"/>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2" name="Google Shape;52;p35"/>
          <p:cNvSpPr txBox="1">
            <a:spLocks noGrp="1"/>
          </p:cNvSpPr>
          <p:nvPr>
            <p:ph type="body" idx="2"/>
          </p:nvPr>
        </p:nvSpPr>
        <p:spPr>
          <a:xfrm>
            <a:off x="2387600" y="6076950"/>
            <a:ext cx="19621500" cy="825500"/>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4800"/>
              <a:buFont typeface="Avenir"/>
              <a:buNone/>
              <a:defRPr sz="4800">
                <a:latin typeface="Avenir"/>
                <a:ea typeface="Avenir"/>
                <a:cs typeface="Avenir"/>
                <a:sym typeface="Avenir"/>
              </a:defRPr>
            </a:lvl1pPr>
            <a:lvl2pPr marL="914400" lvl="1" indent="-371475" algn="l">
              <a:lnSpc>
                <a:spcPct val="100000"/>
              </a:lnSpc>
              <a:spcBef>
                <a:spcPts val="5900"/>
              </a:spcBef>
              <a:spcAft>
                <a:spcPts val="0"/>
              </a:spcAft>
              <a:buClr>
                <a:srgbClr val="000000"/>
              </a:buClr>
              <a:buSzPts val="2250"/>
              <a:buChar char="•"/>
              <a:defRPr/>
            </a:lvl2pPr>
            <a:lvl3pPr marL="1371600" lvl="2" indent="-371475" algn="l">
              <a:lnSpc>
                <a:spcPct val="100000"/>
              </a:lnSpc>
              <a:spcBef>
                <a:spcPts val="5900"/>
              </a:spcBef>
              <a:spcAft>
                <a:spcPts val="0"/>
              </a:spcAft>
              <a:buClr>
                <a:srgbClr val="000000"/>
              </a:buClr>
              <a:buSzPts val="2250"/>
              <a:buChar char="•"/>
              <a:defRPr/>
            </a:lvl3pPr>
            <a:lvl4pPr marL="1828800" lvl="3" indent="-371475" algn="l">
              <a:lnSpc>
                <a:spcPct val="100000"/>
              </a:lnSpc>
              <a:spcBef>
                <a:spcPts val="5900"/>
              </a:spcBef>
              <a:spcAft>
                <a:spcPts val="0"/>
              </a:spcAft>
              <a:buClr>
                <a:srgbClr val="000000"/>
              </a:buClr>
              <a:buSzPts val="2250"/>
              <a:buChar char="•"/>
              <a:defRPr/>
            </a:lvl4pPr>
            <a:lvl5pPr marL="2286000" lvl="4" indent="-371475" algn="l">
              <a:lnSpc>
                <a:spcPct val="100000"/>
              </a:lnSpc>
              <a:spcBef>
                <a:spcPts val="5900"/>
              </a:spcBef>
              <a:spcAft>
                <a:spcPts val="0"/>
              </a:spcAft>
              <a:buClr>
                <a:srgbClr val="000000"/>
              </a:buClr>
              <a:buSzPts val="2250"/>
              <a:buChar char="•"/>
              <a:defRPr/>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53" name="Google Shape;53;p35"/>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2212658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4"/>
        <p:cNvGrpSpPr/>
        <p:nvPr/>
      </p:nvGrpSpPr>
      <p:grpSpPr>
        <a:xfrm>
          <a:off x="0" y="0"/>
          <a:ext cx="0" cy="0"/>
          <a:chOff x="0" y="0"/>
          <a:chExt cx="0" cy="0"/>
        </a:xfrm>
      </p:grpSpPr>
      <p:sp>
        <p:nvSpPr>
          <p:cNvPr id="55" name="Google Shape;55;p36"/>
          <p:cNvSpPr>
            <a:spLocks noGrp="1"/>
          </p:cNvSpPr>
          <p:nvPr>
            <p:ph type="pic" idx="2"/>
          </p:nvPr>
        </p:nvSpPr>
        <p:spPr>
          <a:xfrm>
            <a:off x="0" y="0"/>
            <a:ext cx="24384001"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6" name="Google Shape;56;p3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1107280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sp>
        <p:nvSpPr>
          <p:cNvPr id="58" name="Google Shape;58;p3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3" name="Group 2">
            <a:extLst>
              <a:ext uri="{FF2B5EF4-FFF2-40B4-BE49-F238E27FC236}">
                <a16:creationId xmlns:a16="http://schemas.microsoft.com/office/drawing/2014/main" id="{4B69516E-40DC-491A-AB0B-E7B2AA758BC2}"/>
              </a:ext>
            </a:extLst>
          </p:cNvPr>
          <p:cNvGrpSpPr/>
          <p:nvPr userDrawn="1"/>
        </p:nvGrpSpPr>
        <p:grpSpPr>
          <a:xfrm>
            <a:off x="754645" y="482983"/>
            <a:ext cx="4236105" cy="570876"/>
            <a:chOff x="0" y="-57149"/>
            <a:chExt cx="4236105" cy="570876"/>
          </a:xfrm>
        </p:grpSpPr>
        <p:sp>
          <p:nvSpPr>
            <p:cNvPr id="4" name="TextBox 3">
              <a:extLst>
                <a:ext uri="{FF2B5EF4-FFF2-40B4-BE49-F238E27FC236}">
                  <a16:creationId xmlns:a16="http://schemas.microsoft.com/office/drawing/2014/main" id="{00606AF1-0072-4BB9-8401-D4F946BA3D76}"/>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5" name="TextBox 4">
              <a:extLst>
                <a:ext uri="{FF2B5EF4-FFF2-40B4-BE49-F238E27FC236}">
                  <a16:creationId xmlns:a16="http://schemas.microsoft.com/office/drawing/2014/main" id="{CBB5FF3E-32C1-4B09-B470-EEDDBBC10662}"/>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6" name="AutoShape 11">
            <a:extLst>
              <a:ext uri="{FF2B5EF4-FFF2-40B4-BE49-F238E27FC236}">
                <a16:creationId xmlns:a16="http://schemas.microsoft.com/office/drawing/2014/main" id="{AE1000ED-5856-450B-A708-3D1BB5BC2935}"/>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70387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Subtitle" type="tx">
  <p:cSld name="1_Title &amp; Subtitle">
    <p:spTree>
      <p:nvGrpSpPr>
        <p:cNvPr id="1" name="Shape 13"/>
        <p:cNvGrpSpPr/>
        <p:nvPr/>
      </p:nvGrpSpPr>
      <p:grpSpPr>
        <a:xfrm>
          <a:off x="0" y="0"/>
          <a:ext cx="0" cy="0"/>
          <a:chOff x="0" y="0"/>
          <a:chExt cx="0" cy="0"/>
        </a:xfrm>
      </p:grpSpPr>
      <p:sp>
        <p:nvSpPr>
          <p:cNvPr id="14" name="Google Shape;14;p26"/>
          <p:cNvSpPr txBox="1">
            <a:spLocks noGrp="1"/>
          </p:cNvSpPr>
          <p:nvPr>
            <p:ph type="title"/>
          </p:nvPr>
        </p:nvSpPr>
        <p:spPr>
          <a:xfrm>
            <a:off x="1778000" y="2298700"/>
            <a:ext cx="20828000" cy="46482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26"/>
          <p:cNvSpPr txBox="1">
            <a:spLocks noGrp="1"/>
          </p:cNvSpPr>
          <p:nvPr>
            <p:ph type="body" idx="1"/>
          </p:nvPr>
        </p:nvSpPr>
        <p:spPr>
          <a:xfrm>
            <a:off x="1778000" y="7073900"/>
            <a:ext cx="20828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16" name="Google Shape;16;p2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6" name="Group 5">
            <a:extLst>
              <a:ext uri="{FF2B5EF4-FFF2-40B4-BE49-F238E27FC236}">
                <a16:creationId xmlns:a16="http://schemas.microsoft.com/office/drawing/2014/main" id="{82526A27-5DD7-475C-BBDB-85705A9FBFEE}"/>
              </a:ext>
            </a:extLst>
          </p:cNvPr>
          <p:cNvGrpSpPr/>
          <p:nvPr userDrawn="1"/>
        </p:nvGrpSpPr>
        <p:grpSpPr>
          <a:xfrm>
            <a:off x="754645" y="482983"/>
            <a:ext cx="4236105" cy="570876"/>
            <a:chOff x="0" y="-57149"/>
            <a:chExt cx="4236105" cy="570876"/>
          </a:xfrm>
        </p:grpSpPr>
        <p:sp>
          <p:nvSpPr>
            <p:cNvPr id="7" name="TextBox 6">
              <a:extLst>
                <a:ext uri="{FF2B5EF4-FFF2-40B4-BE49-F238E27FC236}">
                  <a16:creationId xmlns:a16="http://schemas.microsoft.com/office/drawing/2014/main" id="{A8E4DC99-4E75-4C37-B12C-EAFABC0A9804}"/>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8" name="TextBox 7">
              <a:extLst>
                <a:ext uri="{FF2B5EF4-FFF2-40B4-BE49-F238E27FC236}">
                  <a16:creationId xmlns:a16="http://schemas.microsoft.com/office/drawing/2014/main" id="{53F4A24E-6495-4684-9123-340436928756}"/>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9" name="AutoShape 11">
            <a:extLst>
              <a:ext uri="{FF2B5EF4-FFF2-40B4-BE49-F238E27FC236}">
                <a16:creationId xmlns:a16="http://schemas.microsoft.com/office/drawing/2014/main" id="{CBA22ACD-2101-4B60-AEAB-307EEC7D1470}"/>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426450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 name="Google Shape;19;p27"/>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5" name="Group 4">
            <a:extLst>
              <a:ext uri="{FF2B5EF4-FFF2-40B4-BE49-F238E27FC236}">
                <a16:creationId xmlns:a16="http://schemas.microsoft.com/office/drawing/2014/main" id="{9B774317-56E6-4373-81F1-45AD21DB262D}"/>
              </a:ext>
            </a:extLst>
          </p:cNvPr>
          <p:cNvGrpSpPr/>
          <p:nvPr userDrawn="1"/>
        </p:nvGrpSpPr>
        <p:grpSpPr>
          <a:xfrm>
            <a:off x="754645" y="482983"/>
            <a:ext cx="4236105" cy="570876"/>
            <a:chOff x="0" y="-57149"/>
            <a:chExt cx="4236105" cy="570876"/>
          </a:xfrm>
        </p:grpSpPr>
        <p:sp>
          <p:nvSpPr>
            <p:cNvPr id="6" name="TextBox 5">
              <a:extLst>
                <a:ext uri="{FF2B5EF4-FFF2-40B4-BE49-F238E27FC236}">
                  <a16:creationId xmlns:a16="http://schemas.microsoft.com/office/drawing/2014/main" id="{D62EB954-4CD6-42F9-9400-BB475E2FA869}"/>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7" name="TextBox 6">
              <a:extLst>
                <a:ext uri="{FF2B5EF4-FFF2-40B4-BE49-F238E27FC236}">
                  <a16:creationId xmlns:a16="http://schemas.microsoft.com/office/drawing/2014/main" id="{1DDFCBAC-7828-4B6E-BD78-885D40712FDE}"/>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8" name="AutoShape 11">
            <a:extLst>
              <a:ext uri="{FF2B5EF4-FFF2-40B4-BE49-F238E27FC236}">
                <a16:creationId xmlns:a16="http://schemas.microsoft.com/office/drawing/2014/main" id="{3713656D-BAA6-48F2-8581-E4058558E816}"/>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1132701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20"/>
        <p:cNvGrpSpPr/>
        <p:nvPr/>
      </p:nvGrpSpPr>
      <p:grpSpPr>
        <a:xfrm>
          <a:off x="0" y="0"/>
          <a:ext cx="0" cy="0"/>
          <a:chOff x="0" y="0"/>
          <a:chExt cx="0" cy="0"/>
        </a:xfrm>
      </p:grpSpPr>
      <p:sp>
        <p:nvSpPr>
          <p:cNvPr id="21" name="Google Shape;21;p28"/>
          <p:cNvSpPr>
            <a:spLocks noGrp="1"/>
          </p:cNvSpPr>
          <p:nvPr>
            <p:ph type="pic" idx="2"/>
          </p:nvPr>
        </p:nvSpPr>
        <p:spPr>
          <a:xfrm>
            <a:off x="3125968" y="673100"/>
            <a:ext cx="18135601" cy="8737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22" name="Google Shape;22;p28"/>
          <p:cNvSpPr txBox="1">
            <a:spLocks noGrp="1"/>
          </p:cNvSpPr>
          <p:nvPr>
            <p:ph type="title"/>
          </p:nvPr>
        </p:nvSpPr>
        <p:spPr>
          <a:xfrm>
            <a:off x="635000" y="9512300"/>
            <a:ext cx="23114000" cy="20066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3" name="Google Shape;23;p28"/>
          <p:cNvSpPr txBox="1">
            <a:spLocks noGrp="1"/>
          </p:cNvSpPr>
          <p:nvPr>
            <p:ph type="body" idx="1"/>
          </p:nvPr>
        </p:nvSpPr>
        <p:spPr>
          <a:xfrm>
            <a:off x="635000" y="11442700"/>
            <a:ext cx="23114000" cy="15875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24" name="Google Shape;24;p28"/>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6" name="Group 5">
            <a:extLst>
              <a:ext uri="{FF2B5EF4-FFF2-40B4-BE49-F238E27FC236}">
                <a16:creationId xmlns:a16="http://schemas.microsoft.com/office/drawing/2014/main" id="{36DA17E2-7766-4CF8-9468-6CB5FBCBA137}"/>
              </a:ext>
            </a:extLst>
          </p:cNvPr>
          <p:cNvGrpSpPr/>
          <p:nvPr userDrawn="1"/>
        </p:nvGrpSpPr>
        <p:grpSpPr>
          <a:xfrm>
            <a:off x="754645" y="482983"/>
            <a:ext cx="4236105" cy="570876"/>
            <a:chOff x="0" y="-57149"/>
            <a:chExt cx="4236105" cy="570876"/>
          </a:xfrm>
        </p:grpSpPr>
        <p:sp>
          <p:nvSpPr>
            <p:cNvPr id="7" name="TextBox 6">
              <a:extLst>
                <a:ext uri="{FF2B5EF4-FFF2-40B4-BE49-F238E27FC236}">
                  <a16:creationId xmlns:a16="http://schemas.microsoft.com/office/drawing/2014/main" id="{E37260A3-16F4-4E65-823A-6B4009247DC9}"/>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8" name="TextBox 7">
              <a:extLst>
                <a:ext uri="{FF2B5EF4-FFF2-40B4-BE49-F238E27FC236}">
                  <a16:creationId xmlns:a16="http://schemas.microsoft.com/office/drawing/2014/main" id="{5FE3E419-5107-4975-BEF7-6672F4DB6ACA}"/>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9" name="AutoShape 11">
            <a:extLst>
              <a:ext uri="{FF2B5EF4-FFF2-40B4-BE49-F238E27FC236}">
                <a16:creationId xmlns:a16="http://schemas.microsoft.com/office/drawing/2014/main" id="{16C0D895-AD64-4B37-BD8D-12BFC3C08946}"/>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3773801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1778000" y="4533900"/>
            <a:ext cx="20828000" cy="46482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2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4" name="Group 3">
            <a:extLst>
              <a:ext uri="{FF2B5EF4-FFF2-40B4-BE49-F238E27FC236}">
                <a16:creationId xmlns:a16="http://schemas.microsoft.com/office/drawing/2014/main" id="{7B2A8C02-051F-4E5D-98AB-C4A168E8A0D9}"/>
              </a:ext>
            </a:extLst>
          </p:cNvPr>
          <p:cNvGrpSpPr/>
          <p:nvPr userDrawn="1"/>
        </p:nvGrpSpPr>
        <p:grpSpPr>
          <a:xfrm>
            <a:off x="754645" y="482983"/>
            <a:ext cx="4236105" cy="570876"/>
            <a:chOff x="0" y="-57149"/>
            <a:chExt cx="4236105" cy="570876"/>
          </a:xfrm>
        </p:grpSpPr>
        <p:sp>
          <p:nvSpPr>
            <p:cNvPr id="5" name="TextBox 4">
              <a:extLst>
                <a:ext uri="{FF2B5EF4-FFF2-40B4-BE49-F238E27FC236}">
                  <a16:creationId xmlns:a16="http://schemas.microsoft.com/office/drawing/2014/main" id="{57941008-8271-4726-A625-1F00CC9D5628}"/>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6" name="TextBox 5">
              <a:extLst>
                <a:ext uri="{FF2B5EF4-FFF2-40B4-BE49-F238E27FC236}">
                  <a16:creationId xmlns:a16="http://schemas.microsoft.com/office/drawing/2014/main" id="{747F94F3-CF02-4AF6-8C54-36079730556E}"/>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7" name="AutoShape 11">
            <a:extLst>
              <a:ext uri="{FF2B5EF4-FFF2-40B4-BE49-F238E27FC236}">
                <a16:creationId xmlns:a16="http://schemas.microsoft.com/office/drawing/2014/main" id="{2BB9AF3D-78B1-4106-8D78-72F5BF90BC25}"/>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757702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28"/>
        <p:cNvGrpSpPr/>
        <p:nvPr/>
      </p:nvGrpSpPr>
      <p:grpSpPr>
        <a:xfrm>
          <a:off x="0" y="0"/>
          <a:ext cx="0" cy="0"/>
          <a:chOff x="0" y="0"/>
          <a:chExt cx="0" cy="0"/>
        </a:xfrm>
      </p:grpSpPr>
      <p:sp>
        <p:nvSpPr>
          <p:cNvPr id="29" name="Google Shape;29;p30"/>
          <p:cNvSpPr>
            <a:spLocks noGrp="1"/>
          </p:cNvSpPr>
          <p:nvPr>
            <p:ph type="pic" idx="2"/>
          </p:nvPr>
        </p:nvSpPr>
        <p:spPr>
          <a:xfrm>
            <a:off x="13165980" y="952500"/>
            <a:ext cx="9525001" cy="11468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0" name="Google Shape;30;p30"/>
          <p:cNvSpPr txBox="1">
            <a:spLocks noGrp="1"/>
          </p:cNvSpPr>
          <p:nvPr>
            <p:ph type="title"/>
          </p:nvPr>
        </p:nvSpPr>
        <p:spPr>
          <a:xfrm>
            <a:off x="1651000" y="952500"/>
            <a:ext cx="10223500" cy="55499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400"/>
              <a:buFont typeface="Avenir"/>
              <a:buNone/>
              <a:defRPr sz="84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 name="Google Shape;31;p30"/>
          <p:cNvSpPr txBox="1">
            <a:spLocks noGrp="1"/>
          </p:cNvSpPr>
          <p:nvPr>
            <p:ph type="body" idx="1"/>
          </p:nvPr>
        </p:nvSpPr>
        <p:spPr>
          <a:xfrm>
            <a:off x="1651000" y="6527800"/>
            <a:ext cx="10223500" cy="57277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5400"/>
              <a:buFont typeface="Helvetica Neue"/>
              <a:buNone/>
              <a:defRPr sz="5400"/>
            </a:lvl1pPr>
            <a:lvl2pPr marL="914400" lvl="1" indent="-228600" algn="ctr">
              <a:lnSpc>
                <a:spcPct val="100000"/>
              </a:lnSpc>
              <a:spcBef>
                <a:spcPts val="0"/>
              </a:spcBef>
              <a:spcAft>
                <a:spcPts val="0"/>
              </a:spcAft>
              <a:buClr>
                <a:srgbClr val="000000"/>
              </a:buClr>
              <a:buSzPts val="5400"/>
              <a:buFont typeface="Helvetica Neue"/>
              <a:buNone/>
              <a:defRPr sz="5400"/>
            </a:lvl2pPr>
            <a:lvl3pPr marL="1371600" lvl="2" indent="-228600" algn="ctr">
              <a:lnSpc>
                <a:spcPct val="100000"/>
              </a:lnSpc>
              <a:spcBef>
                <a:spcPts val="0"/>
              </a:spcBef>
              <a:spcAft>
                <a:spcPts val="0"/>
              </a:spcAft>
              <a:buClr>
                <a:srgbClr val="000000"/>
              </a:buClr>
              <a:buSzPts val="5400"/>
              <a:buFont typeface="Helvetica Neue"/>
              <a:buNone/>
              <a:defRPr sz="5400"/>
            </a:lvl3pPr>
            <a:lvl4pPr marL="1828800" lvl="3" indent="-228600" algn="ctr">
              <a:lnSpc>
                <a:spcPct val="100000"/>
              </a:lnSpc>
              <a:spcBef>
                <a:spcPts val="0"/>
              </a:spcBef>
              <a:spcAft>
                <a:spcPts val="0"/>
              </a:spcAft>
              <a:buClr>
                <a:srgbClr val="000000"/>
              </a:buClr>
              <a:buSzPts val="5400"/>
              <a:buFont typeface="Helvetica Neue"/>
              <a:buNone/>
              <a:defRPr sz="5400"/>
            </a:lvl4pPr>
            <a:lvl5pPr marL="2286000" lvl="4" indent="-228600" algn="ctr">
              <a:lnSpc>
                <a:spcPct val="100000"/>
              </a:lnSpc>
              <a:spcBef>
                <a:spcPts val="0"/>
              </a:spcBef>
              <a:spcAft>
                <a:spcPts val="0"/>
              </a:spcAft>
              <a:buClr>
                <a:srgbClr val="000000"/>
              </a:buClr>
              <a:buSzPts val="5400"/>
              <a:buFont typeface="Helvetica Neue"/>
              <a:buNone/>
              <a:defRPr sz="54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2" name="Google Shape;32;p3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6" name="Group 5">
            <a:extLst>
              <a:ext uri="{FF2B5EF4-FFF2-40B4-BE49-F238E27FC236}">
                <a16:creationId xmlns:a16="http://schemas.microsoft.com/office/drawing/2014/main" id="{B2C9CFD9-B43C-4803-88A2-8A19747997CD}"/>
              </a:ext>
            </a:extLst>
          </p:cNvPr>
          <p:cNvGrpSpPr/>
          <p:nvPr userDrawn="1"/>
        </p:nvGrpSpPr>
        <p:grpSpPr>
          <a:xfrm>
            <a:off x="754645" y="482983"/>
            <a:ext cx="4236105" cy="570876"/>
            <a:chOff x="0" y="-57149"/>
            <a:chExt cx="4236105" cy="570876"/>
          </a:xfrm>
        </p:grpSpPr>
        <p:sp>
          <p:nvSpPr>
            <p:cNvPr id="7" name="TextBox 6">
              <a:extLst>
                <a:ext uri="{FF2B5EF4-FFF2-40B4-BE49-F238E27FC236}">
                  <a16:creationId xmlns:a16="http://schemas.microsoft.com/office/drawing/2014/main" id="{06731625-F3FE-423A-9458-E3358FC24C9B}"/>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8" name="TextBox 7">
              <a:extLst>
                <a:ext uri="{FF2B5EF4-FFF2-40B4-BE49-F238E27FC236}">
                  <a16:creationId xmlns:a16="http://schemas.microsoft.com/office/drawing/2014/main" id="{2A14AB09-60E0-4393-A7A5-9D48B4D6EE72}"/>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9" name="AutoShape 11">
            <a:extLst>
              <a:ext uri="{FF2B5EF4-FFF2-40B4-BE49-F238E27FC236}">
                <a16:creationId xmlns:a16="http://schemas.microsoft.com/office/drawing/2014/main" id="{193AB1C4-E856-4DA7-9630-A6842E46C679}"/>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184808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5" name="Google Shape;35;p31"/>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36" name="Google Shape;36;p31"/>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5" name="Group 4">
            <a:extLst>
              <a:ext uri="{FF2B5EF4-FFF2-40B4-BE49-F238E27FC236}">
                <a16:creationId xmlns:a16="http://schemas.microsoft.com/office/drawing/2014/main" id="{242F8518-13ED-45EA-860C-9668CD1C28F3}"/>
              </a:ext>
            </a:extLst>
          </p:cNvPr>
          <p:cNvGrpSpPr/>
          <p:nvPr userDrawn="1"/>
        </p:nvGrpSpPr>
        <p:grpSpPr>
          <a:xfrm>
            <a:off x="754645" y="482983"/>
            <a:ext cx="4236105" cy="570876"/>
            <a:chOff x="0" y="-57149"/>
            <a:chExt cx="4236105" cy="570876"/>
          </a:xfrm>
        </p:grpSpPr>
        <p:sp>
          <p:nvSpPr>
            <p:cNvPr id="6" name="TextBox 5">
              <a:extLst>
                <a:ext uri="{FF2B5EF4-FFF2-40B4-BE49-F238E27FC236}">
                  <a16:creationId xmlns:a16="http://schemas.microsoft.com/office/drawing/2014/main" id="{679F1451-F18C-47D3-9645-2220CE2EED8F}"/>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7" name="TextBox 6">
              <a:extLst>
                <a:ext uri="{FF2B5EF4-FFF2-40B4-BE49-F238E27FC236}">
                  <a16:creationId xmlns:a16="http://schemas.microsoft.com/office/drawing/2014/main" id="{1FB44527-66C0-4594-92D1-7C66D4FA17E7}"/>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8" name="AutoShape 11">
            <a:extLst>
              <a:ext uri="{FF2B5EF4-FFF2-40B4-BE49-F238E27FC236}">
                <a16:creationId xmlns:a16="http://schemas.microsoft.com/office/drawing/2014/main" id="{9EB92A05-D651-4888-A10A-95C2DD94199B}"/>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265089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37"/>
        <p:cNvGrpSpPr/>
        <p:nvPr/>
      </p:nvGrpSpPr>
      <p:grpSpPr>
        <a:xfrm>
          <a:off x="0" y="0"/>
          <a:ext cx="0" cy="0"/>
          <a:chOff x="0" y="0"/>
          <a:chExt cx="0" cy="0"/>
        </a:xfrm>
      </p:grpSpPr>
      <p:sp>
        <p:nvSpPr>
          <p:cNvPr id="38" name="Google Shape;38;p32"/>
          <p:cNvSpPr>
            <a:spLocks noGrp="1"/>
          </p:cNvSpPr>
          <p:nvPr>
            <p:ph type="pic" idx="2"/>
          </p:nvPr>
        </p:nvSpPr>
        <p:spPr>
          <a:xfrm>
            <a:off x="13169900" y="3149600"/>
            <a:ext cx="9525000" cy="9296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39" name="Google Shape;39;p32"/>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0" name="Google Shape;40;p32"/>
          <p:cNvSpPr txBox="1">
            <a:spLocks noGrp="1"/>
          </p:cNvSpPr>
          <p:nvPr>
            <p:ph type="body" idx="1"/>
          </p:nvPr>
        </p:nvSpPr>
        <p:spPr>
          <a:xfrm>
            <a:off x="1689100" y="3149600"/>
            <a:ext cx="10223500" cy="9296400"/>
          </a:xfrm>
          <a:prstGeom prst="rect">
            <a:avLst/>
          </a:prstGeom>
          <a:noFill/>
          <a:ln>
            <a:noFill/>
          </a:ln>
        </p:spPr>
        <p:txBody>
          <a:bodyPr spcFirstLastPara="1" wrap="square" lIns="50800" tIns="50800" rIns="50800" bIns="50800" anchor="ctr" anchorCtr="0">
            <a:normAutofit/>
          </a:bodyPr>
          <a:lstStyle>
            <a:lvl1pPr marL="457200" lvl="0" indent="-530225" algn="l">
              <a:lnSpc>
                <a:spcPct val="100000"/>
              </a:lnSpc>
              <a:spcBef>
                <a:spcPts val="4500"/>
              </a:spcBef>
              <a:spcAft>
                <a:spcPts val="0"/>
              </a:spcAft>
              <a:buClr>
                <a:srgbClr val="000000"/>
              </a:buClr>
              <a:buSzPts val="4750"/>
              <a:buFont typeface="Helvetica Neue"/>
              <a:buChar char="•"/>
              <a:defRPr sz="3800"/>
            </a:lvl1pPr>
            <a:lvl2pPr marL="914400" lvl="1" indent="-530225" algn="l">
              <a:lnSpc>
                <a:spcPct val="100000"/>
              </a:lnSpc>
              <a:spcBef>
                <a:spcPts val="4500"/>
              </a:spcBef>
              <a:spcAft>
                <a:spcPts val="0"/>
              </a:spcAft>
              <a:buClr>
                <a:srgbClr val="000000"/>
              </a:buClr>
              <a:buSzPts val="4750"/>
              <a:buFont typeface="Helvetica Neue"/>
              <a:buChar char="•"/>
              <a:defRPr sz="3800"/>
            </a:lvl2pPr>
            <a:lvl3pPr marL="1371600" lvl="2" indent="-530225" algn="l">
              <a:lnSpc>
                <a:spcPct val="100000"/>
              </a:lnSpc>
              <a:spcBef>
                <a:spcPts val="4500"/>
              </a:spcBef>
              <a:spcAft>
                <a:spcPts val="0"/>
              </a:spcAft>
              <a:buClr>
                <a:srgbClr val="000000"/>
              </a:buClr>
              <a:buSzPts val="4750"/>
              <a:buFont typeface="Helvetica Neue"/>
              <a:buChar char="•"/>
              <a:defRPr sz="3800"/>
            </a:lvl3pPr>
            <a:lvl4pPr marL="1828800" lvl="3" indent="-530225" algn="l">
              <a:lnSpc>
                <a:spcPct val="100000"/>
              </a:lnSpc>
              <a:spcBef>
                <a:spcPts val="4500"/>
              </a:spcBef>
              <a:spcAft>
                <a:spcPts val="0"/>
              </a:spcAft>
              <a:buClr>
                <a:srgbClr val="000000"/>
              </a:buClr>
              <a:buSzPts val="4750"/>
              <a:buFont typeface="Helvetica Neue"/>
              <a:buChar char="•"/>
              <a:defRPr sz="3800"/>
            </a:lvl4pPr>
            <a:lvl5pPr marL="2286000" lvl="4" indent="-530225" algn="l">
              <a:lnSpc>
                <a:spcPct val="100000"/>
              </a:lnSpc>
              <a:spcBef>
                <a:spcPts val="4500"/>
              </a:spcBef>
              <a:spcAft>
                <a:spcPts val="0"/>
              </a:spcAft>
              <a:buClr>
                <a:srgbClr val="000000"/>
              </a:buClr>
              <a:buSzPts val="4750"/>
              <a:buFont typeface="Helvetica Neue"/>
              <a:buChar char="•"/>
              <a:defRPr sz="3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1" name="Google Shape;41;p32"/>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258063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42"/>
        <p:cNvGrpSpPr/>
        <p:nvPr/>
      </p:nvGrpSpPr>
      <p:grpSpPr>
        <a:xfrm>
          <a:off x="0" y="0"/>
          <a:ext cx="0" cy="0"/>
          <a:chOff x="0" y="0"/>
          <a:chExt cx="0" cy="0"/>
        </a:xfrm>
      </p:grpSpPr>
      <p:sp>
        <p:nvSpPr>
          <p:cNvPr id="43" name="Google Shape;43;p33"/>
          <p:cNvSpPr txBox="1">
            <a:spLocks noGrp="1"/>
          </p:cNvSpPr>
          <p:nvPr>
            <p:ph type="body" idx="1"/>
          </p:nvPr>
        </p:nvSpPr>
        <p:spPr>
          <a:xfrm>
            <a:off x="1689100" y="1778000"/>
            <a:ext cx="21005799" cy="10160000"/>
          </a:xfrm>
          <a:prstGeom prst="rect">
            <a:avLst/>
          </a:prstGeom>
          <a:noFill/>
          <a:ln>
            <a:noFill/>
          </a:ln>
        </p:spPr>
        <p:txBody>
          <a:bodyPr spcFirstLastPara="1" wrap="square" lIns="50800" tIns="50800" rIns="50800" bIns="50800" anchor="ctr" anchorCtr="0">
            <a:normAutofit/>
          </a:bodyPr>
          <a:lstStyle>
            <a:lvl1pPr marL="457200" lvl="0" indent="-609600" algn="l">
              <a:lnSpc>
                <a:spcPct val="100000"/>
              </a:lnSpc>
              <a:spcBef>
                <a:spcPts val="5900"/>
              </a:spcBef>
              <a:spcAft>
                <a:spcPts val="0"/>
              </a:spcAft>
              <a:buClr>
                <a:srgbClr val="000000"/>
              </a:buClr>
              <a:buSzPts val="6000"/>
              <a:buFont typeface="Helvetica Neue"/>
              <a:buChar char="•"/>
              <a:defRPr sz="4800"/>
            </a:lvl1pPr>
            <a:lvl2pPr marL="914400" lvl="1" indent="-609600" algn="l">
              <a:lnSpc>
                <a:spcPct val="100000"/>
              </a:lnSpc>
              <a:spcBef>
                <a:spcPts val="5900"/>
              </a:spcBef>
              <a:spcAft>
                <a:spcPts val="0"/>
              </a:spcAft>
              <a:buClr>
                <a:srgbClr val="000000"/>
              </a:buClr>
              <a:buSzPts val="6000"/>
              <a:buFont typeface="Helvetica Neue"/>
              <a:buChar char="•"/>
              <a:defRPr sz="4800"/>
            </a:lvl2pPr>
            <a:lvl3pPr marL="1371600" lvl="2" indent="-609600" algn="l">
              <a:lnSpc>
                <a:spcPct val="100000"/>
              </a:lnSpc>
              <a:spcBef>
                <a:spcPts val="5900"/>
              </a:spcBef>
              <a:spcAft>
                <a:spcPts val="0"/>
              </a:spcAft>
              <a:buClr>
                <a:srgbClr val="000000"/>
              </a:buClr>
              <a:buSzPts val="6000"/>
              <a:buFont typeface="Helvetica Neue"/>
              <a:buChar char="•"/>
              <a:defRPr sz="4800"/>
            </a:lvl3pPr>
            <a:lvl4pPr marL="1828800" lvl="3" indent="-609600" algn="l">
              <a:lnSpc>
                <a:spcPct val="100000"/>
              </a:lnSpc>
              <a:spcBef>
                <a:spcPts val="5900"/>
              </a:spcBef>
              <a:spcAft>
                <a:spcPts val="0"/>
              </a:spcAft>
              <a:buClr>
                <a:srgbClr val="000000"/>
              </a:buClr>
              <a:buSzPts val="6000"/>
              <a:buFont typeface="Helvetica Neue"/>
              <a:buChar char="•"/>
              <a:defRPr sz="4800"/>
            </a:lvl4pPr>
            <a:lvl5pPr marL="2286000" lvl="4" indent="-609600" algn="l">
              <a:lnSpc>
                <a:spcPct val="100000"/>
              </a:lnSpc>
              <a:spcBef>
                <a:spcPts val="5900"/>
              </a:spcBef>
              <a:spcAft>
                <a:spcPts val="0"/>
              </a:spcAft>
              <a:buClr>
                <a:srgbClr val="000000"/>
              </a:buClr>
              <a:buSzPts val="6000"/>
              <a:buFont typeface="Helvetica Neue"/>
              <a:buChar char="•"/>
              <a:defRPr sz="4800"/>
            </a:lvl5pPr>
            <a:lvl6pPr marL="2743200" lvl="5" indent="-371475" algn="l">
              <a:lnSpc>
                <a:spcPct val="100000"/>
              </a:lnSpc>
              <a:spcBef>
                <a:spcPts val="5900"/>
              </a:spcBef>
              <a:spcAft>
                <a:spcPts val="0"/>
              </a:spcAft>
              <a:buClr>
                <a:srgbClr val="000000"/>
              </a:buClr>
              <a:buSzPts val="2250"/>
              <a:buChar char="•"/>
              <a:defRPr/>
            </a:lvl6pPr>
            <a:lvl7pPr marL="3200400" lvl="6" indent="-371475" algn="l">
              <a:lnSpc>
                <a:spcPct val="100000"/>
              </a:lnSpc>
              <a:spcBef>
                <a:spcPts val="5900"/>
              </a:spcBef>
              <a:spcAft>
                <a:spcPts val="0"/>
              </a:spcAft>
              <a:buClr>
                <a:srgbClr val="000000"/>
              </a:buClr>
              <a:buSzPts val="2250"/>
              <a:buChar char="•"/>
              <a:defRPr/>
            </a:lvl7pPr>
            <a:lvl8pPr marL="3657600" lvl="7" indent="-371475" algn="l">
              <a:lnSpc>
                <a:spcPct val="100000"/>
              </a:lnSpc>
              <a:spcBef>
                <a:spcPts val="5900"/>
              </a:spcBef>
              <a:spcAft>
                <a:spcPts val="0"/>
              </a:spcAft>
              <a:buClr>
                <a:srgbClr val="000000"/>
              </a:buClr>
              <a:buSzPts val="2250"/>
              <a:buChar char="•"/>
              <a:defRPr/>
            </a:lvl8pPr>
            <a:lvl9pPr marL="4114800" lvl="8" indent="-371475" algn="l">
              <a:lnSpc>
                <a:spcPct val="100000"/>
              </a:lnSpc>
              <a:spcBef>
                <a:spcPts val="5900"/>
              </a:spcBef>
              <a:spcAft>
                <a:spcPts val="0"/>
              </a:spcAft>
              <a:buClr>
                <a:srgbClr val="000000"/>
              </a:buClr>
              <a:buSzPts val="2250"/>
              <a:buChar char="•"/>
              <a:defRPr/>
            </a:lvl9pPr>
          </a:lstStyle>
          <a:p>
            <a:endParaRPr/>
          </a:p>
        </p:txBody>
      </p:sp>
      <p:sp>
        <p:nvSpPr>
          <p:cNvPr id="44" name="Google Shape;44;p33"/>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2400"/>
              <a:buFont typeface="Helvetica Neue Light"/>
              <a:buNone/>
              <a:defRPr sz="24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grpSp>
        <p:nvGrpSpPr>
          <p:cNvPr id="4" name="Group 3">
            <a:extLst>
              <a:ext uri="{FF2B5EF4-FFF2-40B4-BE49-F238E27FC236}">
                <a16:creationId xmlns:a16="http://schemas.microsoft.com/office/drawing/2014/main" id="{79974757-05ED-4C97-B8F6-D6B0BF220CD4}"/>
              </a:ext>
            </a:extLst>
          </p:cNvPr>
          <p:cNvGrpSpPr/>
          <p:nvPr userDrawn="1"/>
        </p:nvGrpSpPr>
        <p:grpSpPr>
          <a:xfrm>
            <a:off x="754645" y="482983"/>
            <a:ext cx="4236105" cy="570876"/>
            <a:chOff x="0" y="-57149"/>
            <a:chExt cx="4236105" cy="570876"/>
          </a:xfrm>
        </p:grpSpPr>
        <p:sp>
          <p:nvSpPr>
            <p:cNvPr id="5" name="TextBox 4">
              <a:extLst>
                <a:ext uri="{FF2B5EF4-FFF2-40B4-BE49-F238E27FC236}">
                  <a16:creationId xmlns:a16="http://schemas.microsoft.com/office/drawing/2014/main" id="{59047DD4-86FC-444B-A230-EBF52805BBB8}"/>
                </a:ext>
              </a:extLst>
            </p:cNvPr>
            <p:cNvSpPr txBox="1"/>
            <p:nvPr/>
          </p:nvSpPr>
          <p:spPr>
            <a:xfrm>
              <a:off x="0" y="-5714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Bold"/>
                  <a:ea typeface="+mn-ea"/>
                  <a:cs typeface="+mn-cs"/>
                </a:rPr>
                <a:t>Data Visualization</a:t>
              </a:r>
            </a:p>
          </p:txBody>
        </p:sp>
        <p:sp>
          <p:nvSpPr>
            <p:cNvPr id="6" name="TextBox 5">
              <a:extLst>
                <a:ext uri="{FF2B5EF4-FFF2-40B4-BE49-F238E27FC236}">
                  <a16:creationId xmlns:a16="http://schemas.microsoft.com/office/drawing/2014/main" id="{541E7D63-5EE6-41E1-9CB9-7FBB7D61B77F}"/>
                </a:ext>
              </a:extLst>
            </p:cNvPr>
            <p:cNvSpPr txBox="1"/>
            <p:nvPr/>
          </p:nvSpPr>
          <p:spPr>
            <a:xfrm>
              <a:off x="0" y="216979"/>
              <a:ext cx="4236105" cy="296748"/>
            </a:xfrm>
            <a:prstGeom prst="rect">
              <a:avLst/>
            </a:prstGeom>
          </p:spPr>
          <p:txBody>
            <a:bodyPr lIns="0" tIns="0" rIns="0" bIns="0" rtlCol="0" anchor="t">
              <a:spAutoFit/>
            </a:bodyPr>
            <a:lstStyle/>
            <a:p>
              <a:pPr defTabSz="1219170">
                <a:lnSpc>
                  <a:spcPts val="2557"/>
                </a:lnSpc>
                <a:spcBef>
                  <a:spcPct val="0"/>
                </a:spcBef>
                <a:buClrTx/>
                <a:defRPr/>
              </a:pPr>
              <a:r>
                <a:rPr lang="en-US" sz="1599" kern="1200" spc="31" dirty="0">
                  <a:latin typeface="HK Grotesk Light"/>
                  <a:ea typeface="+mn-ea"/>
                  <a:cs typeface="+mn-cs"/>
                </a:rPr>
                <a:t>C ESCLANDA</a:t>
              </a:r>
            </a:p>
          </p:txBody>
        </p:sp>
      </p:grpSp>
      <p:sp>
        <p:nvSpPr>
          <p:cNvPr id="7" name="AutoShape 11">
            <a:extLst>
              <a:ext uri="{FF2B5EF4-FFF2-40B4-BE49-F238E27FC236}">
                <a16:creationId xmlns:a16="http://schemas.microsoft.com/office/drawing/2014/main" id="{52E4B06A-2B58-4839-8210-1042EE65B0E1}"/>
              </a:ext>
            </a:extLst>
          </p:cNvPr>
          <p:cNvSpPr/>
          <p:nvPr userDrawn="1"/>
        </p:nvSpPr>
        <p:spPr>
          <a:xfrm>
            <a:off x="552242" y="601051"/>
            <a:ext cx="15229" cy="393427"/>
          </a:xfrm>
          <a:prstGeom prst="rect">
            <a:avLst/>
          </a:prstGeom>
          <a:solidFill>
            <a:srgbClr val="000000"/>
          </a:solidFill>
        </p:spPr>
      </p:sp>
    </p:spTree>
    <p:extLst>
      <p:ext uri="{BB962C8B-B14F-4D97-AF65-F5344CB8AC3E}">
        <p14:creationId xmlns:p14="http://schemas.microsoft.com/office/powerpoint/2010/main" val="1830609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1689100" y="355600"/>
            <a:ext cx="21005799" cy="2286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1pPr>
            <a:lvl2pPr marR="0" lvl="1"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2pPr>
            <a:lvl3pPr marR="0" lvl="2"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3pPr>
            <a:lvl4pPr marR="0" lvl="3"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4pPr>
            <a:lvl5pPr marR="0" lvl="4"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5pPr>
            <a:lvl6pPr marR="0" lvl="5"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6pPr>
            <a:lvl7pPr marR="0" lvl="6"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7pPr>
            <a:lvl8pPr marR="0" lvl="7"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8pPr>
            <a:lvl9pPr marR="0" lvl="8" algn="ctr" rtl="0">
              <a:lnSpc>
                <a:spcPct val="100000"/>
              </a:lnSpc>
              <a:spcBef>
                <a:spcPts val="0"/>
              </a:spcBef>
              <a:spcAft>
                <a:spcPts val="0"/>
              </a:spcAft>
              <a:buClr>
                <a:srgbClr val="000000"/>
              </a:buClr>
              <a:buSzPts val="11200"/>
              <a:buFont typeface="Avenir"/>
              <a:buNone/>
              <a:defRPr sz="11200" b="0" i="0" u="none" strike="noStrike" cap="none">
                <a:solidFill>
                  <a:srgbClr val="000000"/>
                </a:solidFill>
                <a:latin typeface="Avenir"/>
                <a:ea typeface="Avenir"/>
                <a:cs typeface="Avenir"/>
                <a:sym typeface="Avenir"/>
              </a:defRPr>
            </a:lvl9pPr>
          </a:lstStyle>
          <a:p>
            <a:endParaRPr/>
          </a:p>
        </p:txBody>
      </p:sp>
      <p:sp>
        <p:nvSpPr>
          <p:cNvPr id="7" name="Google Shape;7;p24"/>
          <p:cNvSpPr txBox="1">
            <a:spLocks noGrp="1"/>
          </p:cNvSpPr>
          <p:nvPr>
            <p:ph type="body" idx="1"/>
          </p:nvPr>
        </p:nvSpPr>
        <p:spPr>
          <a:xfrm>
            <a:off x="1689100" y="3149600"/>
            <a:ext cx="21005799" cy="9296400"/>
          </a:xfrm>
          <a:prstGeom prst="rect">
            <a:avLst/>
          </a:prstGeom>
          <a:noFill/>
          <a:ln>
            <a:noFill/>
          </a:ln>
        </p:spPr>
        <p:txBody>
          <a:bodyPr spcFirstLastPara="1" wrap="square" lIns="50800" tIns="50800" rIns="50800" bIns="50800" anchor="ctr" anchorCtr="0">
            <a:normAutofit/>
          </a:bodyPr>
          <a:lstStyle>
            <a:lvl1pPr marL="457200" marR="0" lvl="0"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1pPr>
            <a:lvl2pPr marL="914400" marR="0" lvl="1"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2pPr>
            <a:lvl3pPr marL="1371600" marR="0" lvl="2"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3pPr>
            <a:lvl4pPr marL="1828800" marR="0" lvl="3"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4pPr>
            <a:lvl5pPr marL="2286000" marR="0" lvl="4"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5pPr>
            <a:lvl6pPr marL="2743200" marR="0" lvl="5"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6pPr>
            <a:lvl7pPr marL="3200400" marR="0" lvl="6"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7pPr>
            <a:lvl8pPr marL="3657600" marR="0" lvl="7"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8pPr>
            <a:lvl9pPr marL="4114800" marR="0" lvl="8" indent="-641350" algn="l" rtl="0">
              <a:lnSpc>
                <a:spcPct val="100000"/>
              </a:lnSpc>
              <a:spcBef>
                <a:spcPts val="5900"/>
              </a:spcBef>
              <a:spcAft>
                <a:spcPts val="0"/>
              </a:spcAft>
              <a:buClr>
                <a:srgbClr val="000000"/>
              </a:buClr>
              <a:buSzPts val="6500"/>
              <a:buFont typeface="Helvetica Neue"/>
              <a:buChar char="•"/>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24"/>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PH"/>
              <a:t>‹#›</a:t>
            </a:fld>
            <a:endParaRPr/>
          </a:p>
        </p:txBody>
      </p:sp>
    </p:spTree>
    <p:extLst>
      <p:ext uri="{BB962C8B-B14F-4D97-AF65-F5344CB8AC3E}">
        <p14:creationId xmlns:p14="http://schemas.microsoft.com/office/powerpoint/2010/main" val="1026145959"/>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7.jpeg"/><Relationship Id="rId4" Type="http://schemas.openxmlformats.org/officeDocument/2006/relationships/image" Target="../media/image8.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9.jpeg"/><Relationship Id="rId4" Type="http://schemas.openxmlformats.org/officeDocument/2006/relationships/image" Target="../media/image8.png"/><Relationship Id="rId9"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22.png"/><Relationship Id="rId4" Type="http://schemas.openxmlformats.org/officeDocument/2006/relationships/image" Target="../media/image9.jpeg"/><Relationship Id="rId9" Type="http://schemas.openxmlformats.org/officeDocument/2006/relationships/image" Target="../media/image21.gif"/></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12"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jpeg"/><Relationship Id="rId11" Type="http://schemas.openxmlformats.org/officeDocument/2006/relationships/image" Target="../media/image27.pn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10" Type="http://schemas.microsoft.com/office/2007/relationships/hdphoto" Target="../media/hdphoto2.wdp"/><Relationship Id="rId4" Type="http://schemas.openxmlformats.org/officeDocument/2006/relationships/image" Target="../media/image7.png"/><Relationship Id="rId9"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4.gi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2.png"/><Relationship Id="rId4" Type="http://schemas.openxmlformats.org/officeDocument/2006/relationships/image" Target="../media/image8.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12"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4.jpeg"/><Relationship Id="rId5" Type="http://schemas.openxmlformats.org/officeDocument/2006/relationships/image" Target="../media/image9.jpeg"/><Relationship Id="rId10" Type="http://schemas.openxmlformats.org/officeDocument/2006/relationships/image" Target="../media/image13.jpeg"/><Relationship Id="rId4" Type="http://schemas.openxmlformats.org/officeDocument/2006/relationships/image" Target="../media/image8.png"/><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16.png"/><Relationship Id="rId4" Type="http://schemas.openxmlformats.org/officeDocument/2006/relationships/image" Target="../media/image8.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What is Data Storytelling? | Phrazor">
            <a:extLst>
              <a:ext uri="{FF2B5EF4-FFF2-40B4-BE49-F238E27FC236}">
                <a16:creationId xmlns:a16="http://schemas.microsoft.com/office/drawing/2014/main" id="{C9FDBA86-DF20-49F4-9958-78BFB8D7B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32509"/>
            <a:ext cx="13716000" cy="1371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019F67-26A8-4268-8814-2DBBC0B343CB}"/>
              </a:ext>
            </a:extLst>
          </p:cNvPr>
          <p:cNvSpPr txBox="1"/>
          <p:nvPr/>
        </p:nvSpPr>
        <p:spPr>
          <a:xfrm>
            <a:off x="11389304" y="6674052"/>
            <a:ext cx="11476808" cy="1569660"/>
          </a:xfrm>
          <a:prstGeom prst="rect">
            <a:avLst/>
          </a:prstGeom>
          <a:solidFill>
            <a:srgbClr val="3F4E54"/>
          </a:solidFill>
        </p:spPr>
        <p:txBody>
          <a:bodyPr wrap="square" rtlCol="0">
            <a:spAutoFit/>
          </a:bodyPr>
          <a:lstStyle/>
          <a:p>
            <a:pPr algn="ctr"/>
            <a:r>
              <a:rPr lang="en-PH" sz="9600" dirty="0">
                <a:solidFill>
                  <a:schemeClr val="bg1"/>
                </a:solidFill>
                <a:latin typeface="Arbery" panose="02000500000000000000" pitchFamily="2" charset="0"/>
              </a:rPr>
              <a:t>Intentional</a:t>
            </a:r>
          </a:p>
        </p:txBody>
      </p:sp>
      <p:sp>
        <p:nvSpPr>
          <p:cNvPr id="6" name="TextBox 5">
            <a:extLst>
              <a:ext uri="{FF2B5EF4-FFF2-40B4-BE49-F238E27FC236}">
                <a16:creationId xmlns:a16="http://schemas.microsoft.com/office/drawing/2014/main" id="{C8640820-25E1-4544-BD61-F0DCA9622501}"/>
              </a:ext>
            </a:extLst>
          </p:cNvPr>
          <p:cNvSpPr txBox="1"/>
          <p:nvPr/>
        </p:nvSpPr>
        <p:spPr>
          <a:xfrm>
            <a:off x="10271038" y="8007597"/>
            <a:ext cx="14500889" cy="2646878"/>
          </a:xfrm>
          <a:prstGeom prst="rect">
            <a:avLst/>
          </a:prstGeom>
          <a:noFill/>
        </p:spPr>
        <p:txBody>
          <a:bodyPr wrap="square" rtlCol="0">
            <a:spAutoFit/>
          </a:bodyPr>
          <a:lstStyle/>
          <a:p>
            <a:pPr algn="ctr"/>
            <a:r>
              <a:rPr lang="en-PH" sz="16600" dirty="0">
                <a:solidFill>
                  <a:srgbClr val="FF8111"/>
                </a:solidFill>
                <a:latin typeface="Arbery" panose="02000500000000000000" pitchFamily="2" charset="0"/>
              </a:rPr>
              <a:t>Data Storytelling </a:t>
            </a:r>
          </a:p>
        </p:txBody>
      </p:sp>
    </p:spTree>
    <p:extLst>
      <p:ext uri="{BB962C8B-B14F-4D97-AF65-F5344CB8AC3E}">
        <p14:creationId xmlns:p14="http://schemas.microsoft.com/office/powerpoint/2010/main" val="424213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6" name="TextBox 15">
            <a:extLst>
              <a:ext uri="{FF2B5EF4-FFF2-40B4-BE49-F238E27FC236}">
                <a16:creationId xmlns:a16="http://schemas.microsoft.com/office/drawing/2014/main" id="{53A57EE7-286C-431C-B7E1-659AB13DE9B7}"/>
              </a:ext>
            </a:extLst>
          </p:cNvPr>
          <p:cNvSpPr txBox="1"/>
          <p:nvPr/>
        </p:nvSpPr>
        <p:spPr>
          <a:xfrm>
            <a:off x="1494314" y="5736874"/>
            <a:ext cx="21395366" cy="45243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9600" i="0" u="none" strike="noStrike" kern="0" cap="none" spc="0" normalizeH="0" baseline="0" noProof="0" dirty="0">
                <a:ln>
                  <a:noFill/>
                </a:ln>
                <a:solidFill>
                  <a:srgbClr val="3B76AE"/>
                </a:solidFill>
                <a:effectLst/>
                <a:uLnTx/>
                <a:uFillTx/>
                <a:latin typeface="Arbery" panose="02000500000000000000" pitchFamily="2" charset="0"/>
                <a:sym typeface="Arial"/>
              </a:rPr>
              <a:t>In Data Storytelling,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9600" dirty="0">
                <a:solidFill>
                  <a:srgbClr val="3B76AE"/>
                </a:solidFill>
                <a:latin typeface="Arbery" panose="02000500000000000000" pitchFamily="2" charset="0"/>
              </a:rPr>
              <a:t>we give </a:t>
            </a:r>
            <a:r>
              <a:rPr lang="en-PH" sz="9600" dirty="0">
                <a:solidFill>
                  <a:schemeClr val="tx1"/>
                </a:solidFill>
                <a:latin typeface="Arbery" panose="02000500000000000000" pitchFamily="2" charset="0"/>
              </a:rPr>
              <a:t>voice</a:t>
            </a:r>
            <a:r>
              <a:rPr lang="en-PH" sz="9600" dirty="0">
                <a:solidFill>
                  <a:srgbClr val="3B76AE"/>
                </a:solidFill>
                <a:latin typeface="Arbery" panose="02000500000000000000" pitchFamily="2" charset="0"/>
              </a:rPr>
              <a:t> to the data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9600" dirty="0">
                <a:solidFill>
                  <a:srgbClr val="3B76AE"/>
                </a:solidFill>
                <a:latin typeface="Arbery" panose="02000500000000000000" pitchFamily="2" charset="0"/>
              </a:rPr>
              <a:t>for effective </a:t>
            </a:r>
            <a:r>
              <a:rPr lang="en-PH" sz="9600" dirty="0">
                <a:solidFill>
                  <a:schemeClr val="tx1"/>
                </a:solidFill>
                <a:latin typeface="Arbery" panose="02000500000000000000" pitchFamily="2" charset="0"/>
              </a:rPr>
              <a:t>insights</a:t>
            </a:r>
            <a:endParaRPr kumimoji="0" lang="en-PH" sz="9600" i="0" u="none" strike="noStrike" kern="0" cap="none" spc="0" normalizeH="0" baseline="0" noProof="0" dirty="0">
              <a:ln>
                <a:noFill/>
              </a:ln>
              <a:solidFill>
                <a:schemeClr val="tx1"/>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140366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2" name="TextBox 11">
            <a:extLst>
              <a:ext uri="{FF2B5EF4-FFF2-40B4-BE49-F238E27FC236}">
                <a16:creationId xmlns:a16="http://schemas.microsoft.com/office/drawing/2014/main" id="{561F788D-6D29-43BC-9715-35A134AA845E}"/>
              </a:ext>
            </a:extLst>
          </p:cNvPr>
          <p:cNvSpPr txBox="1"/>
          <p:nvPr/>
        </p:nvSpPr>
        <p:spPr>
          <a:xfrm>
            <a:off x="-15297912" y="1445488"/>
            <a:ext cx="12198096" cy="9909123"/>
          </a:xfrm>
          <a:prstGeom prst="rect">
            <a:avLst/>
          </a:prstGeom>
          <a:noFill/>
        </p:spPr>
        <p:txBody>
          <a:bodyPr wrap="square">
            <a:spAutoFit/>
          </a:bodyPr>
          <a:lstStyle/>
          <a:p>
            <a:r>
              <a:rPr lang="en-US" sz="3600" b="0" i="0" dirty="0">
                <a:solidFill>
                  <a:srgbClr val="3C3C3B"/>
                </a:solidFill>
                <a:effectLst/>
                <a:latin typeface="IBM Plex Sans"/>
              </a:rPr>
              <a:t>Data is everywhere: whether you choose a new location for your business or decide on the color to use in an ad, data is an invisible advisor that helps make impactful decisions. With quite a number of resources to choose from, data is becoming more accessible, day by day. But as soon as it has been collected, one inevitable question arises: how do I turn this data into insights that can be acted upon?</a:t>
            </a:r>
          </a:p>
          <a:p>
            <a:endParaRPr lang="en-US" sz="3600" b="0" i="0" dirty="0">
              <a:solidFill>
                <a:srgbClr val="3C3C3B"/>
              </a:solidFill>
              <a:effectLst/>
              <a:latin typeface="IBM Plex Sans"/>
            </a:endParaRPr>
          </a:p>
          <a:p>
            <a:r>
              <a:rPr lang="en-US" sz="3600" b="0" i="0" dirty="0">
                <a:solidFill>
                  <a:srgbClr val="3C3C3B"/>
                </a:solidFill>
                <a:effectLst/>
                <a:latin typeface="IBM Plex Sans"/>
              </a:rPr>
              <a:t> Data storytelling is not only about getting to know what’s going on, but about understanding why this is going on and what can be done about it.</a:t>
            </a:r>
          </a:p>
          <a:p>
            <a:endParaRPr lang="en-US" sz="3600" b="0" i="0" dirty="0">
              <a:solidFill>
                <a:srgbClr val="3C3C3B"/>
              </a:solidFill>
              <a:effectLst/>
              <a:latin typeface="IBM Plex Sans"/>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3600" b="0" i="0" dirty="0">
                <a:solidFill>
                  <a:srgbClr val="333333"/>
                </a:solidFill>
                <a:effectLst/>
                <a:latin typeface="Georgia" panose="02040502050405020303" pitchFamily="18" charset="0"/>
              </a:rPr>
              <a:t>Any great story means visualization and detail. It takes the small additions of those details to build a picture in someone’s mind to truly make the story complete.  - FORBES</a:t>
            </a:r>
            <a:endParaRPr lang="en-PH" sz="3600" dirty="0"/>
          </a:p>
          <a:p>
            <a:endParaRPr lang="en-PH" sz="3600" dirty="0"/>
          </a:p>
        </p:txBody>
      </p:sp>
      <p:pic>
        <p:nvPicPr>
          <p:cNvPr id="12290" name="Picture 2" descr="What is Data Storytelling? | Data Stories Definition | Nugit">
            <a:extLst>
              <a:ext uri="{FF2B5EF4-FFF2-40B4-BE49-F238E27FC236}">
                <a16:creationId xmlns:a16="http://schemas.microsoft.com/office/drawing/2014/main" id="{17E2FCF9-B4E3-4B4C-9F24-68D858533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4497" y="5315605"/>
            <a:ext cx="133350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88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5399"/>
        </a:solidFill>
        <a:effectLst/>
      </p:bgPr>
    </p:bg>
    <p:spTree>
      <p:nvGrpSpPr>
        <p:cNvPr id="1" name=""/>
        <p:cNvGrpSpPr/>
        <p:nvPr/>
      </p:nvGrpSpPr>
      <p:grpSpPr>
        <a:xfrm>
          <a:off x="0" y="0"/>
          <a:ext cx="0" cy="0"/>
          <a:chOff x="0" y="0"/>
          <a:chExt cx="0" cy="0"/>
        </a:xfrm>
      </p:grpSpPr>
      <p:pic>
        <p:nvPicPr>
          <p:cNvPr id="3" name="Picture 2" descr="Image">
            <a:extLst>
              <a:ext uri="{FF2B5EF4-FFF2-40B4-BE49-F238E27FC236}">
                <a16:creationId xmlns:a16="http://schemas.microsoft.com/office/drawing/2014/main" id="{AA7AB846-05CE-4C35-B3B3-5B8BA0F65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1970728"/>
            <a:ext cx="18497550" cy="916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60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lang="en-PH" sz="11500" b="1" dirty="0">
                <a:solidFill>
                  <a:srgbClr val="3B76AE"/>
                </a:solidFill>
                <a:latin typeface="Hillbear" pitchFamily="2" charset="0"/>
              </a:rPr>
              <a:t>Purpose</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2" name="TextBox 1">
            <a:extLst>
              <a:ext uri="{FF2B5EF4-FFF2-40B4-BE49-F238E27FC236}">
                <a16:creationId xmlns:a16="http://schemas.microsoft.com/office/drawing/2014/main" id="{ACA2B113-AC13-4D42-AC4D-E706DE930A60}"/>
              </a:ext>
            </a:extLst>
          </p:cNvPr>
          <p:cNvSpPr txBox="1"/>
          <p:nvPr/>
        </p:nvSpPr>
        <p:spPr>
          <a:xfrm>
            <a:off x="1494314" y="6858000"/>
            <a:ext cx="21395366" cy="1862048"/>
          </a:xfrm>
          <a:prstGeom prst="rect">
            <a:avLst/>
          </a:prstGeom>
          <a:noFill/>
        </p:spPr>
        <p:txBody>
          <a:bodyPr wrap="square" rtlCol="0">
            <a:spAutoFit/>
          </a:bodyPr>
          <a:lstStyle/>
          <a:p>
            <a:pPr algn="ctr"/>
            <a:r>
              <a:rPr lang="en-PH" sz="11500" dirty="0">
                <a:solidFill>
                  <a:srgbClr val="3B76AE"/>
                </a:solidFill>
                <a:latin typeface="Arbery" panose="02000500000000000000" pitchFamily="2" charset="0"/>
              </a:rPr>
              <a:t>Data Storytelling is </a:t>
            </a:r>
            <a:r>
              <a:rPr lang="en-PH" sz="11500" b="1" dirty="0">
                <a:solidFill>
                  <a:schemeClr val="tx1"/>
                </a:solidFill>
                <a:latin typeface="Arbery" panose="02000500000000000000" pitchFamily="2" charset="0"/>
              </a:rPr>
              <a:t>Intentional</a:t>
            </a:r>
          </a:p>
        </p:txBody>
      </p:sp>
    </p:spTree>
    <p:extLst>
      <p:ext uri="{BB962C8B-B14F-4D97-AF65-F5344CB8AC3E}">
        <p14:creationId xmlns:p14="http://schemas.microsoft.com/office/powerpoint/2010/main" val="140359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lang="en-PH" sz="11500" b="1" dirty="0">
                <a:solidFill>
                  <a:srgbClr val="3B76AE"/>
                </a:solidFill>
                <a:latin typeface="Hillbear" pitchFamily="2" charset="0"/>
              </a:rPr>
              <a:t>Purpose</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pic>
        <p:nvPicPr>
          <p:cNvPr id="4" name="Picture 2" descr="presentation structure presentation message entertain inform persuade inspire">
            <a:extLst>
              <a:ext uri="{FF2B5EF4-FFF2-40B4-BE49-F238E27FC236}">
                <a16:creationId xmlns:a16="http://schemas.microsoft.com/office/drawing/2014/main" id="{006C803E-625F-824B-AD58-54B5BA24BD59}"/>
              </a:ext>
            </a:extLst>
          </p:cNvPr>
          <p:cNvPicPr>
            <a:picLocks noChangeAspect="1" noChangeArrowheads="1"/>
          </p:cNvPicPr>
          <p:nvPr/>
        </p:nvPicPr>
        <p:blipFill>
          <a:blip r:embed="rId10">
            <a:clrChange>
              <a:clrFrom>
                <a:srgbClr val="D9F2F6"/>
              </a:clrFrom>
              <a:clrTo>
                <a:srgbClr val="D9F2F6">
                  <a:alpha val="0"/>
                </a:srgbClr>
              </a:clrTo>
            </a:clrChange>
            <a:extLst>
              <a:ext uri="{28A0092B-C50C-407E-A947-70E740481C1C}">
                <a14:useLocalDpi xmlns:a14="http://schemas.microsoft.com/office/drawing/2010/main" val="0"/>
              </a:ext>
            </a:extLst>
          </a:blip>
          <a:srcRect/>
          <a:stretch>
            <a:fillRect/>
          </a:stretch>
        </p:blipFill>
        <p:spPr bwMode="auto">
          <a:xfrm>
            <a:off x="6476997" y="3697610"/>
            <a:ext cx="11430000" cy="899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36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1319-9953-4D01-B384-D1FEDB1FE8E4}"/>
              </a:ext>
            </a:extLst>
          </p:cNvPr>
          <p:cNvSpPr>
            <a:spLocks noGrp="1"/>
          </p:cNvSpPr>
          <p:nvPr>
            <p:ph type="title"/>
          </p:nvPr>
        </p:nvSpPr>
        <p:spPr/>
        <p:txBody>
          <a:bodyPr/>
          <a:lstStyle/>
          <a:p>
            <a:endParaRPr lang="en-PH"/>
          </a:p>
        </p:txBody>
      </p:sp>
      <p:sp>
        <p:nvSpPr>
          <p:cNvPr id="3" name="Text Placeholder 2">
            <a:extLst>
              <a:ext uri="{FF2B5EF4-FFF2-40B4-BE49-F238E27FC236}">
                <a16:creationId xmlns:a16="http://schemas.microsoft.com/office/drawing/2014/main" id="{033B5DD5-821B-4F0C-ADCB-D9ABF6C0BFC3}"/>
              </a:ext>
            </a:extLst>
          </p:cNvPr>
          <p:cNvSpPr>
            <a:spLocks noGrp="1"/>
          </p:cNvSpPr>
          <p:nvPr>
            <p:ph type="body" idx="1"/>
          </p:nvPr>
        </p:nvSpPr>
        <p:spPr/>
        <p:txBody>
          <a:bodyPr/>
          <a:lstStyle/>
          <a:p>
            <a:endParaRPr lang="en-PH"/>
          </a:p>
        </p:txBody>
      </p:sp>
      <p:pic>
        <p:nvPicPr>
          <p:cNvPr id="9220" name="Picture 4" descr="Dan Heath Quote: “Data are just summaries of thousands of stories – tell a  few of those stories to help make the data meaningful.” (7 wallpapers) -  Quotefancy">
            <a:extLst>
              <a:ext uri="{FF2B5EF4-FFF2-40B4-BE49-F238E27FC236}">
                <a16:creationId xmlns:a16="http://schemas.microsoft.com/office/drawing/2014/main" id="{FE16DDC7-4BDB-40BE-978A-229F9D8E6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29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3649828"/>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4">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3901474"/>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5">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4009038"/>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7">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480205"/>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345917"/>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Purpose</a:t>
            </a:r>
          </a:p>
        </p:txBody>
      </p:sp>
      <p:pic>
        <p:nvPicPr>
          <p:cNvPr id="2052" name="Picture 4" descr="Loading Bubbles (gif) on Behance | Dark spots on skin, Simple skincare,  Motion design animation">
            <a:extLst>
              <a:ext uri="{FF2B5EF4-FFF2-40B4-BE49-F238E27FC236}">
                <a16:creationId xmlns:a16="http://schemas.microsoft.com/office/drawing/2014/main" id="{3F408280-8629-447A-AA06-983343199036}"/>
              </a:ext>
            </a:extLst>
          </p:cNvPr>
          <p:cNvPicPr>
            <a:picLocks noChangeAspect="1" noChangeArrowheads="1" noCrop="1"/>
          </p:cNvPicPr>
          <p:nvPr/>
        </p:nvPicPr>
        <p:blipFill>
          <a:blip r:embed="rId9">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0423693" y="5466689"/>
            <a:ext cx="3922778" cy="392277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captioned">
            <a:extLst>
              <a:ext uri="{FF2B5EF4-FFF2-40B4-BE49-F238E27FC236}">
                <a16:creationId xmlns:a16="http://schemas.microsoft.com/office/drawing/2014/main" id="{EF3E6A3E-D8DD-4314-B7C3-3DB70217DEAA}"/>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4658" y="2884258"/>
            <a:ext cx="10831742" cy="108317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Purpose Icons - Download Free Vector Icons | Noun Project">
            <a:extLst>
              <a:ext uri="{FF2B5EF4-FFF2-40B4-BE49-F238E27FC236}">
                <a16:creationId xmlns:a16="http://schemas.microsoft.com/office/drawing/2014/main" id="{A48F00AA-7909-4DF9-B452-ADC8A3EC4B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73366" y="-3298781"/>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ata storytelling pt. 2: Why telling stories with data is essential to  success. | Domo">
            <a:extLst>
              <a:ext uri="{FF2B5EF4-FFF2-40B4-BE49-F238E27FC236}">
                <a16:creationId xmlns:a16="http://schemas.microsoft.com/office/drawing/2014/main" id="{3DA7614B-2CB6-4B8C-B99F-8DE27AABC3A9}"/>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0082" y="2168177"/>
            <a:ext cx="11430000" cy="1143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A64D74A-8E0E-48B7-A4DA-95683B1440F5}"/>
              </a:ext>
            </a:extLst>
          </p:cNvPr>
          <p:cNvSpPr txBox="1"/>
          <p:nvPr/>
        </p:nvSpPr>
        <p:spPr>
          <a:xfrm>
            <a:off x="2582828" y="12972099"/>
            <a:ext cx="21395366" cy="523220"/>
          </a:xfrm>
          <a:prstGeom prst="rect">
            <a:avLst/>
          </a:prstGeom>
          <a:noFill/>
        </p:spPr>
        <p:txBody>
          <a:bodyPr wrap="square" rtlCol="0">
            <a:spAutoFit/>
          </a:bodyPr>
          <a:lstStyle/>
          <a:p>
            <a:pPr algn="r"/>
            <a:r>
              <a:rPr lang="en-PH" sz="2800" dirty="0">
                <a:solidFill>
                  <a:srgbClr val="3B76AE"/>
                </a:solidFill>
                <a:latin typeface="Avenir"/>
              </a:rPr>
              <a:t>Source : Domo.com</a:t>
            </a:r>
            <a:endParaRPr lang="en-PH" sz="2800" dirty="0">
              <a:solidFill>
                <a:schemeClr val="tx1"/>
              </a:solidFill>
              <a:latin typeface="Avenir"/>
            </a:endParaRPr>
          </a:p>
        </p:txBody>
      </p:sp>
    </p:spTree>
    <p:extLst>
      <p:ext uri="{BB962C8B-B14F-4D97-AF65-F5344CB8AC3E}">
        <p14:creationId xmlns:p14="http://schemas.microsoft.com/office/powerpoint/2010/main" val="78585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grayscl/>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Message </a:t>
            </a: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6858000"/>
            <a:ext cx="21395366" cy="1862048"/>
          </a:xfrm>
          <a:prstGeom prst="rect">
            <a:avLst/>
          </a:prstGeom>
          <a:noFill/>
        </p:spPr>
        <p:txBody>
          <a:bodyPr wrap="square" rtlCol="0">
            <a:spAutoFit/>
          </a:bodyPr>
          <a:lstStyle/>
          <a:p>
            <a:pPr algn="ctr"/>
            <a:r>
              <a:rPr lang="en-PH" sz="11500" dirty="0">
                <a:solidFill>
                  <a:srgbClr val="3B76AE"/>
                </a:solidFill>
                <a:latin typeface="Arbery" panose="02000500000000000000" pitchFamily="2" charset="0"/>
              </a:rPr>
              <a:t>Data Storytelling should be kept </a:t>
            </a:r>
            <a:r>
              <a:rPr lang="en-PH" sz="11500" b="1" dirty="0">
                <a:solidFill>
                  <a:schemeClr val="tx1"/>
                </a:solidFill>
                <a:latin typeface="Arbery" panose="02000500000000000000" pitchFamily="2" charset="0"/>
              </a:rPr>
              <a:t>simple</a:t>
            </a:r>
          </a:p>
        </p:txBody>
      </p:sp>
    </p:spTree>
    <p:extLst>
      <p:ext uri="{BB962C8B-B14F-4D97-AF65-F5344CB8AC3E}">
        <p14:creationId xmlns:p14="http://schemas.microsoft.com/office/powerpoint/2010/main" val="233006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1219898"/>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868851"/>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grayscl/>
            <a:extLst>
              <a:ext uri="{28A0092B-C50C-407E-A947-70E740481C1C}">
                <a14:useLocalDpi xmlns:a14="http://schemas.microsoft.com/office/drawing/2010/main" val="0"/>
              </a:ext>
            </a:extLst>
          </a:blip>
          <a:srcRect/>
          <a:stretch>
            <a:fillRect/>
          </a:stretch>
        </p:blipFill>
        <p:spPr bwMode="auto">
          <a:xfrm>
            <a:off x="10698094" y="-1471544"/>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79108"/>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1050275"/>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488949"/>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Message </a:t>
            </a:r>
          </a:p>
        </p:txBody>
      </p:sp>
      <p:grpSp>
        <p:nvGrpSpPr>
          <p:cNvPr id="15" name="Group 14">
            <a:extLst>
              <a:ext uri="{FF2B5EF4-FFF2-40B4-BE49-F238E27FC236}">
                <a16:creationId xmlns:a16="http://schemas.microsoft.com/office/drawing/2014/main" id="{EAEDE92F-4C06-4AE5-80B0-7C7E9C85E3DD}"/>
              </a:ext>
            </a:extLst>
          </p:cNvPr>
          <p:cNvGrpSpPr/>
          <p:nvPr/>
        </p:nvGrpSpPr>
        <p:grpSpPr>
          <a:xfrm>
            <a:off x="1936372" y="2495133"/>
            <a:ext cx="20520212" cy="1231479"/>
            <a:chOff x="0" y="73154"/>
            <a:chExt cx="16256000" cy="1231479"/>
          </a:xfrm>
        </p:grpSpPr>
        <p:sp>
          <p:nvSpPr>
            <p:cNvPr id="34" name="Rectangle: Rounded Corners 33">
              <a:extLst>
                <a:ext uri="{FF2B5EF4-FFF2-40B4-BE49-F238E27FC236}">
                  <a16:creationId xmlns:a16="http://schemas.microsoft.com/office/drawing/2014/main" id="{BFF1B414-ED01-4946-BA12-7E1E2D140E05}"/>
                </a:ext>
              </a:extLst>
            </p:cNvPr>
            <p:cNvSpPr/>
            <p:nvPr/>
          </p:nvSpPr>
          <p:spPr>
            <a:xfrm>
              <a:off x="0" y="73154"/>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35" name="Rectangle: Rounded Corners 4">
              <a:extLst>
                <a:ext uri="{FF2B5EF4-FFF2-40B4-BE49-F238E27FC236}">
                  <a16:creationId xmlns:a16="http://schemas.microsoft.com/office/drawing/2014/main" id="{B23A4EF2-DC11-4723-A1EE-B4B99722727F}"/>
                </a:ext>
              </a:extLst>
            </p:cNvPr>
            <p:cNvSpPr txBox="1"/>
            <p:nvPr/>
          </p:nvSpPr>
          <p:spPr>
            <a:xfrm>
              <a:off x="1363540" y="133270"/>
              <a:ext cx="13528921"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What is your overall goal of your data </a:t>
              </a:r>
              <a:r>
                <a:rPr lang="en-PH" sz="5000" i="0" u="none" strike="noStrike" kern="1200" baseline="0" dirty="0">
                  <a:solidFill>
                    <a:schemeClr val="bg1"/>
                  </a:solidFill>
                  <a:latin typeface="Arbery" panose="02000500000000000000" pitchFamily="2" charset="0"/>
                </a:rPr>
                <a:t>analysis?</a:t>
              </a:r>
              <a:endParaRPr lang="en-PH" sz="5000" kern="1200" dirty="0">
                <a:solidFill>
                  <a:schemeClr val="bg1"/>
                </a:solidFill>
                <a:latin typeface="Arbery" panose="02000500000000000000" pitchFamily="2" charset="0"/>
              </a:endParaRPr>
            </a:p>
          </p:txBody>
        </p:sp>
      </p:grpSp>
      <p:grpSp>
        <p:nvGrpSpPr>
          <p:cNvPr id="16" name="Group 15">
            <a:extLst>
              <a:ext uri="{FF2B5EF4-FFF2-40B4-BE49-F238E27FC236}">
                <a16:creationId xmlns:a16="http://schemas.microsoft.com/office/drawing/2014/main" id="{F7804435-6104-490C-BC7F-1D3A44F19B9D}"/>
              </a:ext>
            </a:extLst>
          </p:cNvPr>
          <p:cNvGrpSpPr/>
          <p:nvPr/>
        </p:nvGrpSpPr>
        <p:grpSpPr>
          <a:xfrm>
            <a:off x="1936372" y="3815893"/>
            <a:ext cx="20520212" cy="1231479"/>
            <a:chOff x="0" y="1393914"/>
            <a:chExt cx="16256000" cy="1231479"/>
          </a:xfrm>
        </p:grpSpPr>
        <p:sp>
          <p:nvSpPr>
            <p:cNvPr id="32" name="Rectangle: Rounded Corners 31">
              <a:extLst>
                <a:ext uri="{FF2B5EF4-FFF2-40B4-BE49-F238E27FC236}">
                  <a16:creationId xmlns:a16="http://schemas.microsoft.com/office/drawing/2014/main" id="{E38670D1-A4E5-4541-9D7E-38A0831C72A5}"/>
                </a:ext>
              </a:extLst>
            </p:cNvPr>
            <p:cNvSpPr/>
            <p:nvPr/>
          </p:nvSpPr>
          <p:spPr>
            <a:xfrm>
              <a:off x="0" y="1393914"/>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33" name="Rectangle: Rounded Corners 6">
              <a:extLst>
                <a:ext uri="{FF2B5EF4-FFF2-40B4-BE49-F238E27FC236}">
                  <a16:creationId xmlns:a16="http://schemas.microsoft.com/office/drawing/2014/main" id="{4AF2C984-A54B-4F83-9A08-1591082CD984}"/>
                </a:ext>
              </a:extLst>
            </p:cNvPr>
            <p:cNvSpPr txBox="1"/>
            <p:nvPr/>
          </p:nvSpPr>
          <p:spPr>
            <a:xfrm>
              <a:off x="1086570" y="1454030"/>
              <a:ext cx="14082860"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Who is this message intended for? What do you know about your audience?</a:t>
              </a:r>
            </a:p>
          </p:txBody>
        </p:sp>
      </p:grpSp>
      <p:grpSp>
        <p:nvGrpSpPr>
          <p:cNvPr id="17" name="Group 16">
            <a:extLst>
              <a:ext uri="{FF2B5EF4-FFF2-40B4-BE49-F238E27FC236}">
                <a16:creationId xmlns:a16="http://schemas.microsoft.com/office/drawing/2014/main" id="{C7A27683-EB19-46B9-A5C1-AF1F0AC65676}"/>
              </a:ext>
            </a:extLst>
          </p:cNvPr>
          <p:cNvGrpSpPr/>
          <p:nvPr/>
        </p:nvGrpSpPr>
        <p:grpSpPr>
          <a:xfrm>
            <a:off x="1936372" y="5136653"/>
            <a:ext cx="20520212" cy="1231479"/>
            <a:chOff x="0" y="2714674"/>
            <a:chExt cx="16256000" cy="1231479"/>
          </a:xfrm>
        </p:grpSpPr>
        <p:sp>
          <p:nvSpPr>
            <p:cNvPr id="30" name="Rectangle: Rounded Corners 29">
              <a:extLst>
                <a:ext uri="{FF2B5EF4-FFF2-40B4-BE49-F238E27FC236}">
                  <a16:creationId xmlns:a16="http://schemas.microsoft.com/office/drawing/2014/main" id="{33FFBB63-784F-44C2-93DF-78A1D1E8549E}"/>
                </a:ext>
              </a:extLst>
            </p:cNvPr>
            <p:cNvSpPr/>
            <p:nvPr/>
          </p:nvSpPr>
          <p:spPr>
            <a:xfrm>
              <a:off x="0" y="2714674"/>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sz="5000" dirty="0">
                <a:latin typeface="Arbery" panose="02000500000000000000" pitchFamily="2" charset="0"/>
              </a:endParaRPr>
            </a:p>
          </p:txBody>
        </p:sp>
        <p:sp>
          <p:nvSpPr>
            <p:cNvPr id="31" name="Rectangle: Rounded Corners 8">
              <a:extLst>
                <a:ext uri="{FF2B5EF4-FFF2-40B4-BE49-F238E27FC236}">
                  <a16:creationId xmlns:a16="http://schemas.microsoft.com/office/drawing/2014/main" id="{F4A9F78C-FFB6-4715-8176-11A52BB4F535}"/>
                </a:ext>
              </a:extLst>
            </p:cNvPr>
            <p:cNvSpPr txBox="1"/>
            <p:nvPr/>
          </p:nvSpPr>
          <p:spPr>
            <a:xfrm>
              <a:off x="1086569" y="2774790"/>
              <a:ext cx="14082861"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What do you want to answer?</a:t>
              </a:r>
            </a:p>
          </p:txBody>
        </p:sp>
      </p:grpSp>
      <p:grpSp>
        <p:nvGrpSpPr>
          <p:cNvPr id="18" name="Group 17">
            <a:extLst>
              <a:ext uri="{FF2B5EF4-FFF2-40B4-BE49-F238E27FC236}">
                <a16:creationId xmlns:a16="http://schemas.microsoft.com/office/drawing/2014/main" id="{DB9F003E-2315-4C94-A93C-D3EC125B0D8E}"/>
              </a:ext>
            </a:extLst>
          </p:cNvPr>
          <p:cNvGrpSpPr/>
          <p:nvPr/>
        </p:nvGrpSpPr>
        <p:grpSpPr>
          <a:xfrm>
            <a:off x="1936372" y="6457413"/>
            <a:ext cx="20520212" cy="1231479"/>
            <a:chOff x="0" y="4035434"/>
            <a:chExt cx="16256000" cy="1231479"/>
          </a:xfrm>
        </p:grpSpPr>
        <p:sp>
          <p:nvSpPr>
            <p:cNvPr id="28" name="Rectangle: Rounded Corners 27">
              <a:extLst>
                <a:ext uri="{FF2B5EF4-FFF2-40B4-BE49-F238E27FC236}">
                  <a16:creationId xmlns:a16="http://schemas.microsoft.com/office/drawing/2014/main" id="{38BE8ACE-EA54-4147-8E49-72B1B976A2A0}"/>
                </a:ext>
              </a:extLst>
            </p:cNvPr>
            <p:cNvSpPr/>
            <p:nvPr/>
          </p:nvSpPr>
          <p:spPr>
            <a:xfrm>
              <a:off x="0" y="4035434"/>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29" name="Rectangle: Rounded Corners 10">
              <a:extLst>
                <a:ext uri="{FF2B5EF4-FFF2-40B4-BE49-F238E27FC236}">
                  <a16:creationId xmlns:a16="http://schemas.microsoft.com/office/drawing/2014/main" id="{C6333E34-5DFF-47EA-98FA-C6CA318F5E6F}"/>
                </a:ext>
              </a:extLst>
            </p:cNvPr>
            <p:cNvSpPr txBox="1"/>
            <p:nvPr/>
          </p:nvSpPr>
          <p:spPr>
            <a:xfrm>
              <a:off x="1086569" y="4095550"/>
              <a:ext cx="14082861"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What kind of relationships exist in your </a:t>
              </a:r>
              <a:r>
                <a:rPr lang="en-PH" sz="5000" i="0" u="none" strike="noStrike" kern="1200" baseline="0" dirty="0">
                  <a:solidFill>
                    <a:schemeClr val="bg1"/>
                  </a:solidFill>
                  <a:latin typeface="Arbery" panose="02000500000000000000" pitchFamily="2" charset="0"/>
                </a:rPr>
                <a:t>data?</a:t>
              </a:r>
              <a:endParaRPr lang="en-US" sz="5000" i="0" u="none" strike="noStrike" kern="1200" baseline="0" dirty="0">
                <a:solidFill>
                  <a:schemeClr val="bg1"/>
                </a:solidFill>
                <a:latin typeface="Arbery" panose="02000500000000000000" pitchFamily="2" charset="0"/>
              </a:endParaRPr>
            </a:p>
          </p:txBody>
        </p:sp>
      </p:grpSp>
      <p:grpSp>
        <p:nvGrpSpPr>
          <p:cNvPr id="19" name="Group 18">
            <a:extLst>
              <a:ext uri="{FF2B5EF4-FFF2-40B4-BE49-F238E27FC236}">
                <a16:creationId xmlns:a16="http://schemas.microsoft.com/office/drawing/2014/main" id="{A6F2A822-CB52-4C24-8B76-6E5C7F02118A}"/>
              </a:ext>
            </a:extLst>
          </p:cNvPr>
          <p:cNvGrpSpPr/>
          <p:nvPr/>
        </p:nvGrpSpPr>
        <p:grpSpPr>
          <a:xfrm>
            <a:off x="1936372" y="7778172"/>
            <a:ext cx="20520212" cy="1743880"/>
            <a:chOff x="0" y="5356193"/>
            <a:chExt cx="16256000" cy="1231479"/>
          </a:xfrm>
        </p:grpSpPr>
        <p:sp>
          <p:nvSpPr>
            <p:cNvPr id="26" name="Rectangle: Rounded Corners 25">
              <a:extLst>
                <a:ext uri="{FF2B5EF4-FFF2-40B4-BE49-F238E27FC236}">
                  <a16:creationId xmlns:a16="http://schemas.microsoft.com/office/drawing/2014/main" id="{94618E76-CC17-499E-B4C7-EC75AC819688}"/>
                </a:ext>
              </a:extLst>
            </p:cNvPr>
            <p:cNvSpPr/>
            <p:nvPr/>
          </p:nvSpPr>
          <p:spPr>
            <a:xfrm>
              <a:off x="0" y="5356193"/>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27" name="Rectangle: Rounded Corners 12">
              <a:extLst>
                <a:ext uri="{FF2B5EF4-FFF2-40B4-BE49-F238E27FC236}">
                  <a16:creationId xmlns:a16="http://schemas.microsoft.com/office/drawing/2014/main" id="{5F33EE16-DB43-41C2-BFA1-50B91B7B221E}"/>
                </a:ext>
              </a:extLst>
            </p:cNvPr>
            <p:cNvSpPr txBox="1"/>
            <p:nvPr/>
          </p:nvSpPr>
          <p:spPr>
            <a:xfrm>
              <a:off x="1146686" y="5416309"/>
              <a:ext cx="14022745" cy="1171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What are the best techniques for displaying these? </a:t>
              </a:r>
            </a:p>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Do you need a chart (overview), a table (details), or maybe both, to convey your message?</a:t>
              </a:r>
            </a:p>
          </p:txBody>
        </p:sp>
      </p:grpSp>
      <p:grpSp>
        <p:nvGrpSpPr>
          <p:cNvPr id="20" name="Group 19">
            <a:extLst>
              <a:ext uri="{FF2B5EF4-FFF2-40B4-BE49-F238E27FC236}">
                <a16:creationId xmlns:a16="http://schemas.microsoft.com/office/drawing/2014/main" id="{6F2F3AA0-82AC-452D-B2D1-5D29EFF1656D}"/>
              </a:ext>
            </a:extLst>
          </p:cNvPr>
          <p:cNvGrpSpPr/>
          <p:nvPr/>
        </p:nvGrpSpPr>
        <p:grpSpPr>
          <a:xfrm>
            <a:off x="1936372" y="9611333"/>
            <a:ext cx="20520212" cy="1231479"/>
            <a:chOff x="0" y="6676953"/>
            <a:chExt cx="16256000" cy="1231479"/>
          </a:xfrm>
        </p:grpSpPr>
        <p:sp>
          <p:nvSpPr>
            <p:cNvPr id="24" name="Rectangle: Rounded Corners 23">
              <a:extLst>
                <a:ext uri="{FF2B5EF4-FFF2-40B4-BE49-F238E27FC236}">
                  <a16:creationId xmlns:a16="http://schemas.microsoft.com/office/drawing/2014/main" id="{03AE1302-FCC2-42D9-B6DD-1AFCCC9374A8}"/>
                </a:ext>
              </a:extLst>
            </p:cNvPr>
            <p:cNvSpPr/>
            <p:nvPr/>
          </p:nvSpPr>
          <p:spPr>
            <a:xfrm>
              <a:off x="0" y="6676953"/>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25" name="Rectangle: Rounded Corners 14">
              <a:extLst>
                <a:ext uri="{FF2B5EF4-FFF2-40B4-BE49-F238E27FC236}">
                  <a16:creationId xmlns:a16="http://schemas.microsoft.com/office/drawing/2014/main" id="{03AF5989-2E5E-48F9-B2ED-C20CFB4D3298}"/>
                </a:ext>
              </a:extLst>
            </p:cNvPr>
            <p:cNvSpPr txBox="1"/>
            <p:nvPr/>
          </p:nvSpPr>
          <p:spPr>
            <a:xfrm>
              <a:off x="745684" y="6737069"/>
              <a:ext cx="14764632"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Can you highlight specific data points to better get your message across?</a:t>
              </a:r>
            </a:p>
          </p:txBody>
        </p:sp>
      </p:grpSp>
      <p:grpSp>
        <p:nvGrpSpPr>
          <p:cNvPr id="21" name="Group 20">
            <a:extLst>
              <a:ext uri="{FF2B5EF4-FFF2-40B4-BE49-F238E27FC236}">
                <a16:creationId xmlns:a16="http://schemas.microsoft.com/office/drawing/2014/main" id="{E362AC95-93B9-42AC-89DA-CD87489C24C0}"/>
              </a:ext>
            </a:extLst>
          </p:cNvPr>
          <p:cNvGrpSpPr/>
          <p:nvPr/>
        </p:nvGrpSpPr>
        <p:grpSpPr>
          <a:xfrm>
            <a:off x="1936372" y="10932093"/>
            <a:ext cx="20520212" cy="1821379"/>
            <a:chOff x="0" y="7997713"/>
            <a:chExt cx="16256000" cy="1231479"/>
          </a:xfrm>
        </p:grpSpPr>
        <p:sp>
          <p:nvSpPr>
            <p:cNvPr id="22" name="Rectangle: Rounded Corners 21">
              <a:extLst>
                <a:ext uri="{FF2B5EF4-FFF2-40B4-BE49-F238E27FC236}">
                  <a16:creationId xmlns:a16="http://schemas.microsoft.com/office/drawing/2014/main" id="{732217BD-AFF4-4C62-B880-85C68112244B}"/>
                </a:ext>
              </a:extLst>
            </p:cNvPr>
            <p:cNvSpPr/>
            <p:nvPr/>
          </p:nvSpPr>
          <p:spPr>
            <a:xfrm>
              <a:off x="0" y="7997713"/>
              <a:ext cx="16256000" cy="1231479"/>
            </a:xfrm>
            <a:prstGeom prst="roundRect">
              <a:avLst/>
            </a:prstGeom>
            <a:solidFill>
              <a:srgbClr val="0E4E7F"/>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PH"/>
            </a:p>
          </p:txBody>
        </p:sp>
        <p:sp>
          <p:nvSpPr>
            <p:cNvPr id="23" name="Rectangle: Rounded Corners 16">
              <a:extLst>
                <a:ext uri="{FF2B5EF4-FFF2-40B4-BE49-F238E27FC236}">
                  <a16:creationId xmlns:a16="http://schemas.microsoft.com/office/drawing/2014/main" id="{0393E2AB-9A74-48DF-9109-8A1C06BCEECA}"/>
                </a:ext>
              </a:extLst>
            </p:cNvPr>
            <p:cNvSpPr txBox="1"/>
            <p:nvPr/>
          </p:nvSpPr>
          <p:spPr>
            <a:xfrm>
              <a:off x="490019" y="8057829"/>
              <a:ext cx="15275962" cy="11112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5000" i="0" u="none" strike="noStrike" kern="1200" baseline="0" dirty="0">
                  <a:solidFill>
                    <a:schemeClr val="bg1"/>
                  </a:solidFill>
                  <a:latin typeface="Arbery" panose="02000500000000000000" pitchFamily="2" charset="0"/>
                </a:rPr>
                <a:t>How can you incorporate a summary of your message in your chart titles to emphasize on your overall message?</a:t>
              </a:r>
            </a:p>
          </p:txBody>
        </p:sp>
      </p:grpSp>
    </p:spTree>
    <p:extLst>
      <p:ext uri="{BB962C8B-B14F-4D97-AF65-F5344CB8AC3E}">
        <p14:creationId xmlns:p14="http://schemas.microsoft.com/office/powerpoint/2010/main" val="2397676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grayscl/>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Message </a:t>
            </a: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5844438"/>
            <a:ext cx="21395366"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Data Storytelling is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b="1" dirty="0">
                <a:latin typeface="Arbery" panose="02000500000000000000" pitchFamily="2" charset="0"/>
              </a:rPr>
              <a:t>audience-specific</a:t>
            </a:r>
            <a:endParaRPr kumimoji="0" lang="en-PH" sz="115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237688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C209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6ACCB-FA89-04A0-5A92-3025EE2A12B6}"/>
              </a:ext>
            </a:extLst>
          </p:cNvPr>
          <p:cNvSpPr>
            <a:spLocks noGrp="1"/>
          </p:cNvSpPr>
          <p:nvPr>
            <p:ph type="title"/>
          </p:nvPr>
        </p:nvSpPr>
        <p:spPr/>
        <p:txBody>
          <a:bodyPr/>
          <a:lstStyle/>
          <a:p>
            <a:endParaRPr lang="en-PH"/>
          </a:p>
        </p:txBody>
      </p:sp>
      <p:sp>
        <p:nvSpPr>
          <p:cNvPr id="3" name="Text Placeholder 2">
            <a:extLst>
              <a:ext uri="{FF2B5EF4-FFF2-40B4-BE49-F238E27FC236}">
                <a16:creationId xmlns:a16="http://schemas.microsoft.com/office/drawing/2014/main" id="{53E3D78C-9194-13A5-2070-F80C9565291D}"/>
              </a:ext>
            </a:extLst>
          </p:cNvPr>
          <p:cNvSpPr>
            <a:spLocks noGrp="1"/>
          </p:cNvSpPr>
          <p:nvPr>
            <p:ph type="body" idx="1"/>
          </p:nvPr>
        </p:nvSpPr>
        <p:spPr/>
        <p:txBody>
          <a:bodyPr/>
          <a:lstStyle/>
          <a:p>
            <a:endParaRPr lang="en-PH"/>
          </a:p>
        </p:txBody>
      </p:sp>
      <p:pic>
        <p:nvPicPr>
          <p:cNvPr id="1026" name="Picture 2" descr="Data Storytelling: How to Tell a Story With Data - Venngage">
            <a:extLst>
              <a:ext uri="{FF2B5EF4-FFF2-40B4-BE49-F238E27FC236}">
                <a16:creationId xmlns:a16="http://schemas.microsoft.com/office/drawing/2014/main" id="{5560BD2B-1955-61E3-B4CC-2125A8C87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9425"/>
            <a:ext cx="24384000" cy="1275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602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337F04-1787-4B2C-93E9-517DF822260D}"/>
              </a:ext>
            </a:extLst>
          </p:cNvPr>
          <p:cNvSpPr/>
          <p:nvPr/>
        </p:nvSpPr>
        <p:spPr>
          <a:xfrm>
            <a:off x="0" y="0"/>
            <a:ext cx="858740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PH"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0BC77AE7-8F06-481C-8496-99860D93E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796510"/>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9C080B26-D63C-4D37-8522-A260D1866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40"/>
          <a:stretch/>
        </p:blipFill>
        <p:spPr bwMode="auto">
          <a:xfrm>
            <a:off x="0" y="15798066"/>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21;p1" descr="ForTheWomen_blacktext (2) (1).png">
            <a:extLst>
              <a:ext uri="{FF2B5EF4-FFF2-40B4-BE49-F238E27FC236}">
                <a16:creationId xmlns:a16="http://schemas.microsoft.com/office/drawing/2014/main" id="{2D2EB99D-5CC0-4DB2-8CB1-8C0BD6367C62}"/>
              </a:ext>
            </a:extLst>
          </p:cNvPr>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8673892" y="-6242959"/>
            <a:ext cx="7036213" cy="4974384"/>
          </a:xfrm>
          <a:prstGeom prst="rect">
            <a:avLst/>
          </a:prstGeom>
          <a:noFill/>
          <a:ln>
            <a:noFill/>
          </a:ln>
        </p:spPr>
      </p:pic>
      <p:sp>
        <p:nvSpPr>
          <p:cNvPr id="2" name="TextBox 1">
            <a:extLst>
              <a:ext uri="{FF2B5EF4-FFF2-40B4-BE49-F238E27FC236}">
                <a16:creationId xmlns:a16="http://schemas.microsoft.com/office/drawing/2014/main" id="{611AB278-D72F-4E23-8661-0FD99A60155B}"/>
              </a:ext>
            </a:extLst>
          </p:cNvPr>
          <p:cNvSpPr txBox="1"/>
          <p:nvPr/>
        </p:nvSpPr>
        <p:spPr>
          <a:xfrm>
            <a:off x="980292" y="5534561"/>
            <a:ext cx="22423406"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6600" b="1" i="0" u="none" strike="noStrike" kern="0" cap="none" spc="0" normalizeH="0" baseline="0" noProof="0" dirty="0">
                <a:ln>
                  <a:noFill/>
                </a:ln>
                <a:solidFill>
                  <a:srgbClr val="3B76AE"/>
                </a:solidFill>
                <a:effectLst/>
                <a:uLnTx/>
                <a:uFillTx/>
                <a:latin typeface="Hillbear" pitchFamily="2" charset="0"/>
                <a:cs typeface="Arial"/>
                <a:sym typeface="Arial"/>
              </a:rPr>
              <a:t>What have you learned so far?</a:t>
            </a:r>
          </a:p>
        </p:txBody>
      </p:sp>
      <p:sp>
        <p:nvSpPr>
          <p:cNvPr id="11" name="TextBox 10">
            <a:extLst>
              <a:ext uri="{FF2B5EF4-FFF2-40B4-BE49-F238E27FC236}">
                <a16:creationId xmlns:a16="http://schemas.microsoft.com/office/drawing/2014/main" id="{BFE1EEAE-947F-47B1-B93A-8A4166DEBBD7}"/>
              </a:ext>
            </a:extLst>
          </p:cNvPr>
          <p:cNvSpPr txBox="1"/>
          <p:nvPr/>
        </p:nvSpPr>
        <p:spPr>
          <a:xfrm>
            <a:off x="8975427" y="16105354"/>
            <a:ext cx="64331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4000" b="1" i="0" u="none" strike="noStrike" kern="0" cap="none" spc="0" normalizeH="0" baseline="0" noProof="0" dirty="0">
                <a:ln>
                  <a:noFill/>
                </a:ln>
                <a:solidFill>
                  <a:srgbClr val="000000">
                    <a:lumMod val="85000"/>
                    <a:lumOff val="15000"/>
                  </a:srgbClr>
                </a:solidFill>
                <a:effectLst/>
                <a:uLnTx/>
                <a:uFillTx/>
                <a:latin typeface="Avenir"/>
                <a:cs typeface="Arial"/>
                <a:sym typeface="Arial"/>
              </a:rPr>
              <a:t>05 September 2020</a:t>
            </a:r>
          </a:p>
        </p:txBody>
      </p:sp>
    </p:spTree>
    <p:extLst>
      <p:ext uri="{BB962C8B-B14F-4D97-AF65-F5344CB8AC3E}">
        <p14:creationId xmlns:p14="http://schemas.microsoft.com/office/powerpoint/2010/main" val="2891943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54E125FF-1A43-A479-195A-438FD88F8E16}"/>
              </a:ext>
            </a:extLst>
          </p:cNvPr>
          <p:cNvPicPr>
            <a:picLocks noChangeAspect="1" noChangeArrowheads="1"/>
          </p:cNvPicPr>
          <p:nvPr/>
        </p:nvPicPr>
        <p:blipFill rotWithShape="1">
          <a:blip r:embed="rId2">
            <a:clrChange>
              <a:clrFrom>
                <a:srgbClr val="F4F4FF"/>
              </a:clrFrom>
              <a:clrTo>
                <a:srgbClr val="F4F4FF">
                  <a:alpha val="0"/>
                </a:srgbClr>
              </a:clrTo>
            </a:clrChange>
            <a:extLst>
              <a:ext uri="{28A0092B-C50C-407E-A947-70E740481C1C}">
                <a14:useLocalDpi xmlns:a14="http://schemas.microsoft.com/office/drawing/2010/main" val="0"/>
              </a:ext>
            </a:extLst>
          </a:blip>
          <a:srcRect r="9985" b="13708"/>
          <a:stretch/>
        </p:blipFill>
        <p:spPr bwMode="auto">
          <a:xfrm>
            <a:off x="1057275" y="209550"/>
            <a:ext cx="21897975" cy="11391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ine Highlight Sticker for iOS &amp; Android | GIPHY">
            <a:extLst>
              <a:ext uri="{FF2B5EF4-FFF2-40B4-BE49-F238E27FC236}">
                <a16:creationId xmlns:a16="http://schemas.microsoft.com/office/drawing/2014/main" id="{A6A5D820-F3D0-E8A2-0D4B-BAE910FBE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3543300"/>
            <a:ext cx="79406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Line Highlight Sticker for iOS &amp; Android | GIPHY">
            <a:extLst>
              <a:ext uri="{FF2B5EF4-FFF2-40B4-BE49-F238E27FC236}">
                <a16:creationId xmlns:a16="http://schemas.microsoft.com/office/drawing/2014/main" id="{37ABDAF9-80E5-49B5-3D91-848165977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4572000"/>
            <a:ext cx="6838950" cy="39052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386 Data Visualization Illustrations - Free in SVG, PNG, EPS - IconScout">
            <a:extLst>
              <a:ext uri="{FF2B5EF4-FFF2-40B4-BE49-F238E27FC236}">
                <a16:creationId xmlns:a16="http://schemas.microsoft.com/office/drawing/2014/main" id="{685A8BFF-7339-7AE6-76AF-C851B2E09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6" y="7072312"/>
            <a:ext cx="7229475" cy="722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49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lang="en-PH" sz="11500" b="1" dirty="0">
                <a:solidFill>
                  <a:srgbClr val="3B76AE"/>
                </a:solidFill>
                <a:latin typeface="Hillbear" pitchFamily="2" charset="0"/>
              </a:rPr>
              <a:t>Assets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5943600"/>
            <a:ext cx="21395366"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Data Storytelling needs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b="1" dirty="0">
                <a:latin typeface="Arbery" panose="02000500000000000000" pitchFamily="2" charset="0"/>
              </a:rPr>
              <a:t>originality</a:t>
            </a:r>
            <a:endParaRPr kumimoji="0" lang="en-PH" sz="115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24993378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lang="en-PH" sz="11500" b="1" dirty="0">
                <a:solidFill>
                  <a:srgbClr val="3B76AE"/>
                </a:solidFill>
                <a:latin typeface="Hillbear" pitchFamily="2" charset="0"/>
              </a:rPr>
              <a:t>Assets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5943600"/>
            <a:ext cx="21395366"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The framework of your presentation starts with your</a:t>
            </a:r>
            <a:r>
              <a:rPr kumimoji="0" lang="en-PH" sz="11500" b="1" i="0" u="none" strike="noStrike" kern="0" cap="none" spc="0" normalizeH="0" baseline="0" noProof="0" dirty="0">
                <a:ln>
                  <a:noFill/>
                </a:ln>
                <a:solidFill>
                  <a:srgbClr val="3B76AE"/>
                </a:solidFill>
                <a:effectLst/>
                <a:uLnTx/>
                <a:uFillTx/>
                <a:latin typeface="Arbery" panose="02000500000000000000" pitchFamily="2" charset="0"/>
                <a:sym typeface="Arial"/>
              </a:rPr>
              <a:t> </a:t>
            </a: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understanding of the business task</a:t>
            </a:r>
          </a:p>
        </p:txBody>
      </p:sp>
    </p:spTree>
    <p:extLst>
      <p:ext uri="{BB962C8B-B14F-4D97-AF65-F5344CB8AC3E}">
        <p14:creationId xmlns:p14="http://schemas.microsoft.com/office/powerpoint/2010/main" val="205536929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C8B7EEF9-2875-4195-9BED-5CC1E445F1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31243"/>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661637BA-B18E-4D9C-82DE-80A2CD4CA1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16025652"/>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7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Assets</a:t>
            </a:r>
          </a:p>
        </p:txBody>
      </p:sp>
      <p:pic>
        <p:nvPicPr>
          <p:cNvPr id="2" name="Picture 1">
            <a:extLst>
              <a:ext uri="{FF2B5EF4-FFF2-40B4-BE49-F238E27FC236}">
                <a16:creationId xmlns:a16="http://schemas.microsoft.com/office/drawing/2014/main" id="{F0DFE0A7-B35F-4EED-B37C-339F2DA4232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024424" y="3697610"/>
            <a:ext cx="14335152" cy="8949643"/>
          </a:xfrm>
          <a:prstGeom prst="rect">
            <a:avLst/>
          </a:prstGeom>
        </p:spPr>
      </p:pic>
      <p:sp>
        <p:nvSpPr>
          <p:cNvPr id="8" name="TextBox 7">
            <a:extLst>
              <a:ext uri="{FF2B5EF4-FFF2-40B4-BE49-F238E27FC236}">
                <a16:creationId xmlns:a16="http://schemas.microsoft.com/office/drawing/2014/main" id="{967B5C7C-6266-454D-B094-E4E1F03DAD7D}"/>
              </a:ext>
            </a:extLst>
          </p:cNvPr>
          <p:cNvSpPr txBox="1"/>
          <p:nvPr/>
        </p:nvSpPr>
        <p:spPr>
          <a:xfrm>
            <a:off x="2582828" y="12972099"/>
            <a:ext cx="21395366" cy="523220"/>
          </a:xfrm>
          <a:prstGeom prst="rect">
            <a:avLst/>
          </a:prstGeom>
          <a:noFill/>
        </p:spPr>
        <p:txBody>
          <a:bodyPr wrap="square" rtlCol="0">
            <a:spAutoFit/>
          </a:bodyPr>
          <a:lstStyle/>
          <a:p>
            <a:pPr algn="r"/>
            <a:r>
              <a:rPr lang="en-PH" sz="2800" dirty="0">
                <a:solidFill>
                  <a:srgbClr val="3B76AE"/>
                </a:solidFill>
                <a:latin typeface="Arbery" panose="02000500000000000000" pitchFamily="2" charset="0"/>
              </a:rPr>
              <a:t>Source : Vizlib.com</a:t>
            </a:r>
            <a:endParaRPr lang="en-PH" sz="2800" dirty="0">
              <a:solidFill>
                <a:schemeClr val="tx1"/>
              </a:solidFill>
              <a:latin typeface="Arbery" panose="02000500000000000000" pitchFamily="2" charset="0"/>
            </a:endParaRPr>
          </a:p>
        </p:txBody>
      </p:sp>
      <p:sp>
        <p:nvSpPr>
          <p:cNvPr id="14" name="Rectangle 13">
            <a:extLst>
              <a:ext uri="{FF2B5EF4-FFF2-40B4-BE49-F238E27FC236}">
                <a16:creationId xmlns:a16="http://schemas.microsoft.com/office/drawing/2014/main" id="{26358FBE-F182-42FC-87EA-FA1FECBFFA3F}"/>
              </a:ext>
            </a:extLst>
          </p:cNvPr>
          <p:cNvSpPr/>
          <p:nvPr/>
        </p:nvSpPr>
        <p:spPr>
          <a:xfrm>
            <a:off x="14592300" y="4953000"/>
            <a:ext cx="2076450" cy="532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sp>
        <p:nvSpPr>
          <p:cNvPr id="16" name="Rectangle 15">
            <a:extLst>
              <a:ext uri="{FF2B5EF4-FFF2-40B4-BE49-F238E27FC236}">
                <a16:creationId xmlns:a16="http://schemas.microsoft.com/office/drawing/2014/main" id="{C650904F-BF82-4A3B-9797-706D4EC46B26}"/>
              </a:ext>
            </a:extLst>
          </p:cNvPr>
          <p:cNvSpPr/>
          <p:nvPr/>
        </p:nvSpPr>
        <p:spPr>
          <a:xfrm>
            <a:off x="16267869" y="7640203"/>
            <a:ext cx="2076450" cy="532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sp>
        <p:nvSpPr>
          <p:cNvPr id="18" name="Rectangle 17">
            <a:extLst>
              <a:ext uri="{FF2B5EF4-FFF2-40B4-BE49-F238E27FC236}">
                <a16:creationId xmlns:a16="http://schemas.microsoft.com/office/drawing/2014/main" id="{EFF529EA-9F2D-4A21-8602-903BD074B884}"/>
              </a:ext>
            </a:extLst>
          </p:cNvPr>
          <p:cNvSpPr/>
          <p:nvPr/>
        </p:nvSpPr>
        <p:spPr>
          <a:xfrm>
            <a:off x="13686760" y="11050153"/>
            <a:ext cx="3151685" cy="532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sp>
        <p:nvSpPr>
          <p:cNvPr id="20" name="Rectangle 19">
            <a:extLst>
              <a:ext uri="{FF2B5EF4-FFF2-40B4-BE49-F238E27FC236}">
                <a16:creationId xmlns:a16="http://schemas.microsoft.com/office/drawing/2014/main" id="{ABE690DC-9DAF-4F85-AB50-562E7E6898F3}"/>
              </a:ext>
            </a:extLst>
          </p:cNvPr>
          <p:cNvSpPr/>
          <p:nvPr/>
        </p:nvSpPr>
        <p:spPr>
          <a:xfrm>
            <a:off x="7421094" y="4868067"/>
            <a:ext cx="2076450" cy="532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sp>
        <p:nvSpPr>
          <p:cNvPr id="22" name="Rectangle 21">
            <a:extLst>
              <a:ext uri="{FF2B5EF4-FFF2-40B4-BE49-F238E27FC236}">
                <a16:creationId xmlns:a16="http://schemas.microsoft.com/office/drawing/2014/main" id="{717FD44C-A8D7-4FC7-A397-D8E682DCA2E0}"/>
              </a:ext>
            </a:extLst>
          </p:cNvPr>
          <p:cNvSpPr/>
          <p:nvPr/>
        </p:nvSpPr>
        <p:spPr>
          <a:xfrm>
            <a:off x="5753100" y="7640202"/>
            <a:ext cx="2706219" cy="67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sp>
        <p:nvSpPr>
          <p:cNvPr id="24" name="Rectangle 23">
            <a:extLst>
              <a:ext uri="{FF2B5EF4-FFF2-40B4-BE49-F238E27FC236}">
                <a16:creationId xmlns:a16="http://schemas.microsoft.com/office/drawing/2014/main" id="{2D180F7C-84EB-4AE7-B2C2-F19176A8870D}"/>
              </a:ext>
            </a:extLst>
          </p:cNvPr>
          <p:cNvSpPr/>
          <p:nvPr/>
        </p:nvSpPr>
        <p:spPr>
          <a:xfrm>
            <a:off x="8459319" y="11050153"/>
            <a:ext cx="2076450" cy="532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6000">
              <a:latin typeface="Arbery" panose="02000500000000000000" pitchFamily="2" charset="0"/>
            </a:endParaRPr>
          </a:p>
        </p:txBody>
      </p:sp>
      <p:pic>
        <p:nvPicPr>
          <p:cNvPr id="12290" name="Picture 2" descr="Work with data illustration | Clever wifi names, Illustration, Read manga  online free">
            <a:extLst>
              <a:ext uri="{FF2B5EF4-FFF2-40B4-BE49-F238E27FC236}">
                <a16:creationId xmlns:a16="http://schemas.microsoft.com/office/drawing/2014/main" id="{8F4CDD97-510D-466D-84B5-CE2453C26618}"/>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59989" y="6796071"/>
            <a:ext cx="3151685" cy="236376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76368B6-5EB1-45FE-9B62-9F270357FD60}"/>
              </a:ext>
            </a:extLst>
          </p:cNvPr>
          <p:cNvSpPr txBox="1"/>
          <p:nvPr/>
        </p:nvSpPr>
        <p:spPr>
          <a:xfrm>
            <a:off x="13268698" y="4835702"/>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Problem/Question</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
        <p:nvSpPr>
          <p:cNvPr id="28" name="TextBox 27">
            <a:extLst>
              <a:ext uri="{FF2B5EF4-FFF2-40B4-BE49-F238E27FC236}">
                <a16:creationId xmlns:a16="http://schemas.microsoft.com/office/drawing/2014/main" id="{586E3987-2507-40E3-93A6-DD9183C139CD}"/>
              </a:ext>
            </a:extLst>
          </p:cNvPr>
          <p:cNvSpPr txBox="1"/>
          <p:nvPr/>
        </p:nvSpPr>
        <p:spPr>
          <a:xfrm>
            <a:off x="12866159" y="7531953"/>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Data </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
        <p:nvSpPr>
          <p:cNvPr id="29" name="TextBox 28">
            <a:extLst>
              <a:ext uri="{FF2B5EF4-FFF2-40B4-BE49-F238E27FC236}">
                <a16:creationId xmlns:a16="http://schemas.microsoft.com/office/drawing/2014/main" id="{431A3BC3-5C85-4F0D-AA3D-547D55D6CEF1}"/>
              </a:ext>
            </a:extLst>
          </p:cNvPr>
          <p:cNvSpPr txBox="1"/>
          <p:nvPr/>
        </p:nvSpPr>
        <p:spPr>
          <a:xfrm>
            <a:off x="11658239" y="10116172"/>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Tools</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
        <p:nvSpPr>
          <p:cNvPr id="30" name="TextBox 29">
            <a:extLst>
              <a:ext uri="{FF2B5EF4-FFF2-40B4-BE49-F238E27FC236}">
                <a16:creationId xmlns:a16="http://schemas.microsoft.com/office/drawing/2014/main" id="{DA07CA70-9DE3-4D11-B016-99B77B78A208}"/>
              </a:ext>
            </a:extLst>
          </p:cNvPr>
          <p:cNvSpPr txBox="1"/>
          <p:nvPr/>
        </p:nvSpPr>
        <p:spPr>
          <a:xfrm>
            <a:off x="3713667" y="10043784"/>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Visualization</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
        <p:nvSpPr>
          <p:cNvPr id="31" name="TextBox 30">
            <a:extLst>
              <a:ext uri="{FF2B5EF4-FFF2-40B4-BE49-F238E27FC236}">
                <a16:creationId xmlns:a16="http://schemas.microsoft.com/office/drawing/2014/main" id="{DDFD5722-270A-4090-A545-8F80810E1F79}"/>
              </a:ext>
            </a:extLst>
          </p:cNvPr>
          <p:cNvSpPr txBox="1"/>
          <p:nvPr/>
        </p:nvSpPr>
        <p:spPr>
          <a:xfrm>
            <a:off x="2582828" y="7484708"/>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Insight/Idea</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
        <p:nvSpPr>
          <p:cNvPr id="32" name="TextBox 31">
            <a:extLst>
              <a:ext uri="{FF2B5EF4-FFF2-40B4-BE49-F238E27FC236}">
                <a16:creationId xmlns:a16="http://schemas.microsoft.com/office/drawing/2014/main" id="{C05DD4E7-A2BA-4B42-B056-8C387A3D3F3F}"/>
              </a:ext>
            </a:extLst>
          </p:cNvPr>
          <p:cNvSpPr txBox="1"/>
          <p:nvPr/>
        </p:nvSpPr>
        <p:spPr>
          <a:xfrm>
            <a:off x="4150864" y="4953627"/>
            <a:ext cx="79445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6000" b="1" i="0" u="none" strike="noStrike" kern="0" cap="none" spc="0" normalizeH="0" baseline="0" noProof="0" dirty="0">
                <a:ln>
                  <a:noFill/>
                </a:ln>
                <a:solidFill>
                  <a:srgbClr val="3B76AE"/>
                </a:solidFill>
                <a:effectLst/>
                <a:uLnTx/>
                <a:uFillTx/>
                <a:latin typeface="Arbery" panose="02000500000000000000" pitchFamily="2" charset="0"/>
                <a:sym typeface="Arial"/>
              </a:rPr>
              <a:t>People</a:t>
            </a:r>
            <a:endParaRPr kumimoji="0" lang="en-PH" sz="60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8110574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P spid="29" grpId="0"/>
      <p:bldP spid="3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ata-driven Storytelling | Reveal Embedded Analytics">
            <a:extLst>
              <a:ext uri="{FF2B5EF4-FFF2-40B4-BE49-F238E27FC236}">
                <a16:creationId xmlns:a16="http://schemas.microsoft.com/office/drawing/2014/main" id="{206C1314-8903-E1BC-9107-978F3D343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41" y="6463146"/>
            <a:ext cx="19127117" cy="44425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rt Icon Vector Stock Vector (Royalty Free) 1247247169">
            <a:extLst>
              <a:ext uri="{FF2B5EF4-FFF2-40B4-BE49-F238E27FC236}">
                <a16:creationId xmlns:a16="http://schemas.microsoft.com/office/drawing/2014/main" id="{BFEBC21C-B9B5-1C3D-B14E-5413FFFDC61A}"/>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Purpose Icons - Download Free Vector Icons | Noun Project">
            <a:extLst>
              <a:ext uri="{FF2B5EF4-FFF2-40B4-BE49-F238E27FC236}">
                <a16:creationId xmlns:a16="http://schemas.microsoft.com/office/drawing/2014/main" id="{1BAFD706-7CFF-519D-D5E9-2C0B86B0338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Vector Message Icon, Message Icons, Message, Bubble PNG and Vector with  Transparent Background for Free Download">
            <a:extLst>
              <a:ext uri="{FF2B5EF4-FFF2-40B4-BE49-F238E27FC236}">
                <a16:creationId xmlns:a16="http://schemas.microsoft.com/office/drawing/2014/main" id="{6FEABC9F-FBF5-1025-8CF0-4FE8CA38D0B9}"/>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torytelling Icon with Photo, Speech Bubbles, and person telling a brand -  advertising story: Royalty-free vector graphics">
            <a:extLst>
              <a:ext uri="{FF2B5EF4-FFF2-40B4-BE49-F238E27FC236}">
                <a16:creationId xmlns:a16="http://schemas.microsoft.com/office/drawing/2014/main" id="{7AD95EBC-365B-0DCE-184A-7D8C897C1172}"/>
              </a:ext>
            </a:extLst>
          </p:cNvPr>
          <p:cNvPicPr>
            <a:picLocks noChangeAspect="1" noChangeArrowheads="1"/>
          </p:cNvPicPr>
          <p:nvPr/>
        </p:nvPicPr>
        <p:blipFill>
          <a:blip r:embed="rId6">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Story Telling Icon #21357 - Free Icons Library">
            <a:extLst>
              <a:ext uri="{FF2B5EF4-FFF2-40B4-BE49-F238E27FC236}">
                <a16:creationId xmlns:a16="http://schemas.microsoft.com/office/drawing/2014/main" id="{CD0867A5-3FE5-B708-C1B3-8733464D56CF}"/>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CE763D-0E38-81B1-48D7-E94995FE8D0D}"/>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lang="en-PH" sz="11500" b="1" dirty="0">
                <a:solidFill>
                  <a:srgbClr val="3B76AE"/>
                </a:solidFill>
                <a:latin typeface="Hillbear" pitchFamily="2" charset="0"/>
              </a:rPr>
              <a:t>Assets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8" name="TextBox 7">
            <a:extLst>
              <a:ext uri="{FF2B5EF4-FFF2-40B4-BE49-F238E27FC236}">
                <a16:creationId xmlns:a16="http://schemas.microsoft.com/office/drawing/2014/main" id="{7CCF486A-EF6A-FC54-AD41-E305D180CDF6}"/>
              </a:ext>
            </a:extLst>
          </p:cNvPr>
          <p:cNvSpPr txBox="1"/>
          <p:nvPr/>
        </p:nvSpPr>
        <p:spPr>
          <a:xfrm>
            <a:off x="1494314" y="3283527"/>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dirty="0">
                <a:solidFill>
                  <a:srgbClr val="3B76AE"/>
                </a:solidFill>
                <a:latin typeface="Arbery" panose="02000500000000000000" pitchFamily="2" charset="0"/>
              </a:rPr>
              <a:t>s</a:t>
            </a:r>
            <a:r>
              <a:rPr kumimoji="0" lang="en-PH" sz="11500" i="0" u="none" strike="noStrike" kern="0" cap="none" spc="0" normalizeH="0" baseline="0" noProof="0" dirty="0" err="1">
                <a:ln>
                  <a:noFill/>
                </a:ln>
                <a:solidFill>
                  <a:srgbClr val="3B76AE"/>
                </a:solidFill>
                <a:effectLst/>
                <a:uLnTx/>
                <a:uFillTx/>
                <a:latin typeface="Arbery" panose="02000500000000000000" pitchFamily="2" charset="0"/>
                <a:sym typeface="Arial"/>
              </a:rPr>
              <a:t>hould</a:t>
            </a: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 be effectively used to present this:</a:t>
            </a:r>
            <a:endPar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139553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6DB873F6-B88F-793C-6090-1B0209A57CD2}"/>
              </a:ext>
            </a:extLst>
          </p:cNvPr>
          <p:cNvPicPr>
            <a:picLocks noChangeAspect="1" noChangeArrowheads="1"/>
          </p:cNvPicPr>
          <p:nvPr/>
        </p:nvPicPr>
        <p:blipFill>
          <a:blip r:embed="rId2">
            <a:clrChange>
              <a:clrFrom>
                <a:srgbClr val="F4F4FF"/>
              </a:clrFrom>
              <a:clrTo>
                <a:srgbClr val="F4F4FF">
                  <a:alpha val="0"/>
                </a:srgbClr>
              </a:clrTo>
            </a:clrChange>
            <a:extLst>
              <a:ext uri="{28A0092B-C50C-407E-A947-70E740481C1C}">
                <a14:useLocalDpi xmlns:a14="http://schemas.microsoft.com/office/drawing/2010/main" val="0"/>
              </a:ext>
            </a:extLst>
          </a:blip>
          <a:srcRect/>
          <a:stretch>
            <a:fillRect/>
          </a:stretch>
        </p:blipFill>
        <p:spPr bwMode="auto">
          <a:xfrm>
            <a:off x="295274" y="438150"/>
            <a:ext cx="19307175" cy="10477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bout Data Visualization - SFARI Gene">
            <a:extLst>
              <a:ext uri="{FF2B5EF4-FFF2-40B4-BE49-F238E27FC236}">
                <a16:creationId xmlns:a16="http://schemas.microsoft.com/office/drawing/2014/main" id="{36963172-C52E-F30B-BDC4-35845C8DD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2061" y="7858124"/>
            <a:ext cx="12196665"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91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6583525"/>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Identify your </a:t>
            </a: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Audience</a:t>
            </a:r>
            <a:r>
              <a:rPr kumimoji="0" lang="en-PH" sz="11500" b="1" i="0" u="none" strike="noStrike" kern="0" cap="none" spc="0" normalizeH="0" baseline="0" noProof="0" dirty="0">
                <a:ln>
                  <a:noFill/>
                </a:ln>
                <a:solidFill>
                  <a:srgbClr val="3B76AE"/>
                </a:solidFill>
                <a:effectLst/>
                <a:uLnTx/>
                <a:uFillTx/>
                <a:latin typeface="Arbery" panose="02000500000000000000" pitchFamily="2" charset="0"/>
                <a:sym typeface="Arial"/>
              </a:rPr>
              <a:t> </a:t>
            </a:r>
            <a:endParaRPr kumimoji="0" lang="en-PH" sz="115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184281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5626264"/>
            <a:ext cx="21395366"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Begin with a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chemeClr val="tx1"/>
                </a:solidFill>
                <a:effectLst/>
                <a:uLnTx/>
                <a:uFillTx/>
                <a:latin typeface="Arbery" panose="02000500000000000000" pitchFamily="2" charset="0"/>
                <a:sym typeface="Arial"/>
              </a:rPr>
              <a:t>clear</a:t>
            </a: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 problem</a:t>
            </a:r>
            <a:r>
              <a:rPr lang="en-PH" sz="11500" dirty="0">
                <a:solidFill>
                  <a:srgbClr val="3B76AE"/>
                </a:solidFill>
                <a:latin typeface="Arbery" panose="02000500000000000000" pitchFamily="2" charset="0"/>
              </a:rPr>
              <a:t> statement or question</a:t>
            </a:r>
            <a:endParaRPr kumimoji="0" lang="en-PH" sz="11500"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337660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6583525"/>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Provide </a:t>
            </a: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context</a:t>
            </a:r>
          </a:p>
        </p:txBody>
      </p:sp>
    </p:spTree>
    <p:extLst>
      <p:ext uri="{BB962C8B-B14F-4D97-AF65-F5344CB8AC3E}">
        <p14:creationId xmlns:p14="http://schemas.microsoft.com/office/powerpoint/2010/main" val="4120362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B337F04-1787-4B2C-93E9-517DF822260D}"/>
              </a:ext>
            </a:extLst>
          </p:cNvPr>
          <p:cNvSpPr/>
          <p:nvPr/>
        </p:nvSpPr>
        <p:spPr>
          <a:xfrm>
            <a:off x="0" y="0"/>
            <a:ext cx="8587409"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PH"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10"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0BC77AE7-8F06-481C-8496-99860D93EB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796510"/>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9C080B26-D63C-4D37-8522-A260D1866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40"/>
          <a:stretch/>
        </p:blipFill>
        <p:spPr bwMode="auto">
          <a:xfrm>
            <a:off x="0" y="15798066"/>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21;p1" descr="ForTheWomen_blacktext (2) (1).png">
            <a:extLst>
              <a:ext uri="{FF2B5EF4-FFF2-40B4-BE49-F238E27FC236}">
                <a16:creationId xmlns:a16="http://schemas.microsoft.com/office/drawing/2014/main" id="{2D2EB99D-5CC0-4DB2-8CB1-8C0BD6367C62}"/>
              </a:ext>
            </a:extLst>
          </p:cNvPr>
          <p:cNvPicPr preferRelativeResize="0"/>
          <p:nvPr/>
        </p:nvPicPr>
        <p:blipFill rotWithShape="1">
          <a:blip r:embed="rId4">
            <a:clrChange>
              <a:clrFrom>
                <a:srgbClr val="000000">
                  <a:alpha val="0"/>
                </a:srgbClr>
              </a:clrFrom>
              <a:clrTo>
                <a:srgbClr val="000000">
                  <a:alpha val="0"/>
                </a:srgbClr>
              </a:clrTo>
            </a:clrChange>
            <a:alphaModFix/>
          </a:blip>
          <a:srcRect/>
          <a:stretch/>
        </p:blipFill>
        <p:spPr>
          <a:xfrm>
            <a:off x="8673892" y="-6242959"/>
            <a:ext cx="7036213" cy="4974384"/>
          </a:xfrm>
          <a:prstGeom prst="rect">
            <a:avLst/>
          </a:prstGeom>
          <a:noFill/>
          <a:ln>
            <a:noFill/>
          </a:ln>
        </p:spPr>
      </p:pic>
      <p:sp>
        <p:nvSpPr>
          <p:cNvPr id="2" name="TextBox 1">
            <a:extLst>
              <a:ext uri="{FF2B5EF4-FFF2-40B4-BE49-F238E27FC236}">
                <a16:creationId xmlns:a16="http://schemas.microsoft.com/office/drawing/2014/main" id="{611AB278-D72F-4E23-8661-0FD99A60155B}"/>
              </a:ext>
            </a:extLst>
          </p:cNvPr>
          <p:cNvSpPr txBox="1"/>
          <p:nvPr/>
        </p:nvSpPr>
        <p:spPr>
          <a:xfrm>
            <a:off x="6039676" y="4657533"/>
            <a:ext cx="12304643"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6600" b="1" i="0" u="none" strike="noStrike" kern="0" cap="none" spc="0" normalizeH="0" baseline="0" noProof="0" dirty="0">
                <a:ln>
                  <a:noFill/>
                </a:ln>
                <a:solidFill>
                  <a:srgbClr val="3B76AE"/>
                </a:solidFill>
                <a:effectLst/>
                <a:uLnTx/>
                <a:uFillTx/>
                <a:latin typeface="Hillbear" pitchFamily="2" charset="0"/>
                <a:cs typeface="Arial"/>
                <a:sym typeface="Arial"/>
              </a:rPr>
              <a:t>Data Storytelling </a:t>
            </a:r>
          </a:p>
        </p:txBody>
      </p:sp>
      <p:sp>
        <p:nvSpPr>
          <p:cNvPr id="8" name="TextBox 7">
            <a:extLst>
              <a:ext uri="{FF2B5EF4-FFF2-40B4-BE49-F238E27FC236}">
                <a16:creationId xmlns:a16="http://schemas.microsoft.com/office/drawing/2014/main" id="{291ABB04-E1DB-476C-A922-29AAEA47D0A1}"/>
              </a:ext>
            </a:extLst>
          </p:cNvPr>
          <p:cNvSpPr txBox="1"/>
          <p:nvPr/>
        </p:nvSpPr>
        <p:spPr>
          <a:xfrm>
            <a:off x="6039675" y="6407952"/>
            <a:ext cx="12304643"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6600" b="1" i="0" u="none" strike="noStrike" kern="0" cap="none" spc="0" normalizeH="0" baseline="0" noProof="0" dirty="0">
                <a:ln>
                  <a:noFill/>
                </a:ln>
                <a:solidFill>
                  <a:schemeClr val="bg1">
                    <a:lumMod val="85000"/>
                  </a:schemeClr>
                </a:solidFill>
                <a:effectLst/>
                <a:uLnTx/>
                <a:uFillTx/>
                <a:latin typeface="Hillbear" pitchFamily="2" charset="0"/>
                <a:cs typeface="Arial"/>
                <a:sym typeface="Arial"/>
              </a:rPr>
              <a:t>&amp; Visualization</a:t>
            </a:r>
          </a:p>
        </p:txBody>
      </p:sp>
      <p:sp>
        <p:nvSpPr>
          <p:cNvPr id="11" name="TextBox 10">
            <a:extLst>
              <a:ext uri="{FF2B5EF4-FFF2-40B4-BE49-F238E27FC236}">
                <a16:creationId xmlns:a16="http://schemas.microsoft.com/office/drawing/2014/main" id="{BFE1EEAE-947F-47B1-B93A-8A4166DEBBD7}"/>
              </a:ext>
            </a:extLst>
          </p:cNvPr>
          <p:cNvSpPr txBox="1"/>
          <p:nvPr/>
        </p:nvSpPr>
        <p:spPr>
          <a:xfrm>
            <a:off x="8975427" y="16105354"/>
            <a:ext cx="643313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4000" b="1" i="0" u="none" strike="noStrike" kern="0" cap="none" spc="0" normalizeH="0" baseline="0" noProof="0" dirty="0">
                <a:ln>
                  <a:noFill/>
                </a:ln>
                <a:solidFill>
                  <a:srgbClr val="000000">
                    <a:lumMod val="85000"/>
                    <a:lumOff val="15000"/>
                  </a:srgbClr>
                </a:solidFill>
                <a:effectLst/>
                <a:uLnTx/>
                <a:uFillTx/>
                <a:latin typeface="Avenir"/>
                <a:cs typeface="Arial"/>
                <a:sym typeface="Arial"/>
              </a:rPr>
              <a:t>05 September 2020</a:t>
            </a:r>
          </a:p>
        </p:txBody>
      </p:sp>
      <p:sp>
        <p:nvSpPr>
          <p:cNvPr id="3" name="Rectangle 2">
            <a:extLst>
              <a:ext uri="{FF2B5EF4-FFF2-40B4-BE49-F238E27FC236}">
                <a16:creationId xmlns:a16="http://schemas.microsoft.com/office/drawing/2014/main" id="{2A19B7C2-4C48-402E-9FDB-C26D3AAD20C0}"/>
              </a:ext>
            </a:extLst>
          </p:cNvPr>
          <p:cNvSpPr/>
          <p:nvPr/>
        </p:nvSpPr>
        <p:spPr>
          <a:xfrm>
            <a:off x="6231118" y="3371560"/>
            <a:ext cx="11921754" cy="1166531"/>
          </a:xfrm>
          <a:prstGeom prst="rect">
            <a:avLst/>
          </a:prstGeom>
          <a:solidFill>
            <a:srgbClr val="0E4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Rectangle 11">
            <a:extLst>
              <a:ext uri="{FF2B5EF4-FFF2-40B4-BE49-F238E27FC236}">
                <a16:creationId xmlns:a16="http://schemas.microsoft.com/office/drawing/2014/main" id="{2B9A4B1B-4ABB-DBCD-356C-CE11B1262203}"/>
              </a:ext>
            </a:extLst>
          </p:cNvPr>
          <p:cNvSpPr/>
          <p:nvPr/>
        </p:nvSpPr>
        <p:spPr>
          <a:xfrm>
            <a:off x="6231118" y="9266426"/>
            <a:ext cx="11921754" cy="1166531"/>
          </a:xfrm>
          <a:prstGeom prst="rect">
            <a:avLst/>
          </a:prstGeom>
          <a:solidFill>
            <a:srgbClr val="0E4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9" name="Picture 8">
            <a:extLst>
              <a:ext uri="{FF2B5EF4-FFF2-40B4-BE49-F238E27FC236}">
                <a16:creationId xmlns:a16="http://schemas.microsoft.com/office/drawing/2014/main" id="{E58894A9-F236-A328-25CD-C527D8A855FE}"/>
              </a:ext>
            </a:extLst>
          </p:cNvPr>
          <p:cNvPicPr>
            <a:picLocks noChangeAspect="1"/>
          </p:cNvPicPr>
          <p:nvPr/>
        </p:nvPicPr>
        <p:blipFill>
          <a:blip r:embed="rId5"/>
          <a:stretch>
            <a:fillRect/>
          </a:stretch>
        </p:blipFill>
        <p:spPr>
          <a:xfrm rot="900000">
            <a:off x="-4098026" y="1032615"/>
            <a:ext cx="15018627" cy="11499276"/>
          </a:xfrm>
          <a:prstGeom prst="rect">
            <a:avLst/>
          </a:prstGeom>
        </p:spPr>
      </p:pic>
      <p:pic>
        <p:nvPicPr>
          <p:cNvPr id="14" name="Picture 13">
            <a:extLst>
              <a:ext uri="{FF2B5EF4-FFF2-40B4-BE49-F238E27FC236}">
                <a16:creationId xmlns:a16="http://schemas.microsoft.com/office/drawing/2014/main" id="{F8F0BEE2-5354-AFF9-37C2-BED3C630A2A8}"/>
              </a:ext>
            </a:extLst>
          </p:cNvPr>
          <p:cNvPicPr>
            <a:picLocks noChangeAspect="1"/>
          </p:cNvPicPr>
          <p:nvPr/>
        </p:nvPicPr>
        <p:blipFill>
          <a:blip r:embed="rId6"/>
          <a:stretch>
            <a:fillRect/>
          </a:stretch>
        </p:blipFill>
        <p:spPr>
          <a:xfrm>
            <a:off x="6934200" y="1402773"/>
            <a:ext cx="18288000" cy="10287000"/>
          </a:xfrm>
          <a:prstGeom prst="rect">
            <a:avLst/>
          </a:prstGeom>
        </p:spPr>
      </p:pic>
    </p:spTree>
    <p:extLst>
      <p:ext uri="{BB962C8B-B14F-4D97-AF65-F5344CB8AC3E}">
        <p14:creationId xmlns:p14="http://schemas.microsoft.com/office/powerpoint/2010/main" val="145473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6583525"/>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i="0" u="none" strike="noStrike" kern="0" cap="none" spc="0" normalizeH="0" baseline="0" noProof="0" dirty="0">
                <a:ln>
                  <a:noFill/>
                </a:ln>
                <a:solidFill>
                  <a:srgbClr val="3B76AE"/>
                </a:solidFill>
                <a:effectLst/>
                <a:uLnTx/>
                <a:uFillTx/>
                <a:latin typeface="Arbery" panose="02000500000000000000" pitchFamily="2" charset="0"/>
                <a:sym typeface="Arial"/>
              </a:rPr>
              <a:t>Map a</a:t>
            </a:r>
            <a:r>
              <a:rPr kumimoji="0" lang="en-PH" sz="11500" i="0" u="none" strike="noStrike" kern="0" cap="none" spc="0" normalizeH="0" baseline="0" noProof="0" dirty="0">
                <a:ln>
                  <a:noFill/>
                </a:ln>
                <a:solidFill>
                  <a:schemeClr val="tx1"/>
                </a:solidFill>
                <a:effectLst/>
                <a:uLnTx/>
                <a:uFillTx/>
                <a:latin typeface="Arbery" panose="02000500000000000000" pitchFamily="2" charset="0"/>
                <a:sym typeface="Arial"/>
              </a:rPr>
              <a:t> </a:t>
            </a: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journey</a:t>
            </a:r>
          </a:p>
        </p:txBody>
      </p:sp>
    </p:spTree>
    <p:extLst>
      <p:ext uri="{BB962C8B-B14F-4D97-AF65-F5344CB8AC3E}">
        <p14:creationId xmlns:p14="http://schemas.microsoft.com/office/powerpoint/2010/main" val="2022786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6" name="TextBox 5">
            <a:extLst>
              <a:ext uri="{FF2B5EF4-FFF2-40B4-BE49-F238E27FC236}">
                <a16:creationId xmlns:a16="http://schemas.microsoft.com/office/drawing/2014/main" id="{9C19D274-B623-45A6-8ED7-2D1A0ABBE75C}"/>
              </a:ext>
            </a:extLst>
          </p:cNvPr>
          <p:cNvSpPr txBox="1"/>
          <p:nvPr/>
        </p:nvSpPr>
        <p:spPr>
          <a:xfrm>
            <a:off x="1494314" y="5636515"/>
            <a:ext cx="21395366" cy="3631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Explain with visuals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b="1" dirty="0">
                <a:solidFill>
                  <a:srgbClr val="3B76AE"/>
                </a:solidFill>
                <a:latin typeface="Arbery" panose="02000500000000000000" pitchFamily="2" charset="0"/>
              </a:rPr>
              <a:t>Narrate with words</a:t>
            </a:r>
            <a:endParaRPr kumimoji="0" lang="en-PH" sz="11500" b="1" i="0" u="none" strike="noStrike" kern="0" cap="none" spc="0" normalizeH="0" baseline="0" noProof="0" dirty="0">
              <a:ln>
                <a:noFill/>
              </a:ln>
              <a:solidFill>
                <a:srgbClr val="000000"/>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315447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10" name="TextBox 9">
            <a:extLst>
              <a:ext uri="{FF2B5EF4-FFF2-40B4-BE49-F238E27FC236}">
                <a16:creationId xmlns:a16="http://schemas.microsoft.com/office/drawing/2014/main" id="{E095705E-46A4-4B39-9025-49F9CE971225}"/>
              </a:ext>
            </a:extLst>
          </p:cNvPr>
          <p:cNvSpPr txBox="1"/>
          <p:nvPr/>
        </p:nvSpPr>
        <p:spPr>
          <a:xfrm>
            <a:off x="1494314" y="6583525"/>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b="1" dirty="0">
                <a:solidFill>
                  <a:srgbClr val="3B76AE"/>
                </a:solidFill>
                <a:latin typeface="Arbery" panose="02000500000000000000" pitchFamily="2" charset="0"/>
              </a:rPr>
              <a:t>Be </a:t>
            </a:r>
            <a:r>
              <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rPr>
              <a:t>concise</a:t>
            </a:r>
          </a:p>
        </p:txBody>
      </p:sp>
    </p:spTree>
    <p:extLst>
      <p:ext uri="{BB962C8B-B14F-4D97-AF65-F5344CB8AC3E}">
        <p14:creationId xmlns:p14="http://schemas.microsoft.com/office/powerpoint/2010/main" val="79914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B3BE7B0-3660-4F5F-A0AE-2DCDA2B25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07" b="51714"/>
          <a:stretch/>
        </p:blipFill>
        <p:spPr bwMode="auto">
          <a:xfrm>
            <a:off x="0" y="6626"/>
            <a:ext cx="24384000" cy="52960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4D3B3528-7AB7-43A7-9222-B856F9932B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990" b="6550"/>
          <a:stretch/>
        </p:blipFill>
        <p:spPr bwMode="auto">
          <a:xfrm>
            <a:off x="0" y="9726450"/>
            <a:ext cx="24384000" cy="3976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6">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7">
            <a:clrChange>
              <a:clrFrom>
                <a:srgbClr val="FFFFFF"/>
              </a:clrFrom>
              <a:clrTo>
                <a:srgbClr val="FFFFFF">
                  <a:alpha val="0"/>
                </a:srgbClr>
              </a:clrTo>
            </a:clrChange>
            <a:biLevel thresh="25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9">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t>
            </a:r>
            <a:r>
              <a:rPr kumimoji="0" lang="en-PH" sz="11500" b="1" i="0" u="none" strike="noStrike" kern="0" cap="none" spc="0" normalizeH="0" baseline="0" noProof="0" dirty="0" err="1">
                <a:ln>
                  <a:noFill/>
                </a:ln>
                <a:solidFill>
                  <a:srgbClr val="3B76AE"/>
                </a:solidFill>
                <a:effectLst/>
                <a:uLnTx/>
                <a:uFillTx/>
                <a:latin typeface="Hillbear" pitchFamily="2" charset="0"/>
                <a:cs typeface="Arial"/>
                <a:sym typeface="Arial"/>
              </a:rPr>
              <a:t>Protips</a:t>
            </a:r>
            <a:endPar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endParaRPr>
          </a:p>
        </p:txBody>
      </p:sp>
      <p:sp>
        <p:nvSpPr>
          <p:cNvPr id="10" name="TextBox 9">
            <a:extLst>
              <a:ext uri="{FF2B5EF4-FFF2-40B4-BE49-F238E27FC236}">
                <a16:creationId xmlns:a16="http://schemas.microsoft.com/office/drawing/2014/main" id="{E095705E-46A4-4B39-9025-49F9CE971225}"/>
              </a:ext>
            </a:extLst>
          </p:cNvPr>
          <p:cNvSpPr txBox="1"/>
          <p:nvPr/>
        </p:nvSpPr>
        <p:spPr>
          <a:xfrm>
            <a:off x="1494314" y="6583525"/>
            <a:ext cx="21395366"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PH" sz="11500" b="1" dirty="0">
                <a:solidFill>
                  <a:srgbClr val="3B76AE"/>
                </a:solidFill>
                <a:latin typeface="Arbery" panose="02000500000000000000" pitchFamily="2" charset="0"/>
              </a:rPr>
              <a:t>End with a</a:t>
            </a:r>
            <a:r>
              <a:rPr lang="en-PH" sz="11500" b="1" dirty="0">
                <a:solidFill>
                  <a:schemeClr val="tx1"/>
                </a:solidFill>
                <a:latin typeface="Arbery" panose="02000500000000000000" pitchFamily="2" charset="0"/>
              </a:rPr>
              <a:t> BANG!</a:t>
            </a:r>
            <a:endParaRPr kumimoji="0" lang="en-PH" sz="11500" b="1" i="0" u="none" strike="noStrike" kern="0" cap="none" spc="0" normalizeH="0" baseline="0" noProof="0" dirty="0">
              <a:ln>
                <a:noFill/>
              </a:ln>
              <a:solidFill>
                <a:schemeClr val="tx1"/>
              </a:solidFill>
              <a:effectLst/>
              <a:uLnTx/>
              <a:uFillTx/>
              <a:latin typeface="Arbery" panose="02000500000000000000" pitchFamily="2" charset="0"/>
              <a:sym typeface="Arial"/>
            </a:endParaRPr>
          </a:p>
        </p:txBody>
      </p:sp>
    </p:spTree>
    <p:extLst>
      <p:ext uri="{BB962C8B-B14F-4D97-AF65-F5344CB8AC3E}">
        <p14:creationId xmlns:p14="http://schemas.microsoft.com/office/powerpoint/2010/main" val="33742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 and blue paintbrush stroke textured background vector | free image by  rawpixel.com | Oil painting texture, Colorful oil painting, Oil painting">
            <a:extLst>
              <a:ext uri="{FF2B5EF4-FFF2-40B4-BE49-F238E27FC236}">
                <a16:creationId xmlns:a16="http://schemas.microsoft.com/office/drawing/2014/main" id="{BD2C3F2B-2EEF-4278-B504-E8A0D83F3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57" b="6552"/>
          <a:stretch/>
        </p:blipFill>
        <p:spPr bwMode="auto">
          <a:xfrm>
            <a:off x="0" y="0"/>
            <a:ext cx="24384000" cy="1370274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ata storytelling pt. 2: Why telling stories with data is essential to  success. | Domo">
            <a:extLst>
              <a:ext uri="{FF2B5EF4-FFF2-40B4-BE49-F238E27FC236}">
                <a16:creationId xmlns:a16="http://schemas.microsoft.com/office/drawing/2014/main" id="{CBCFD292-2ACB-4B57-BF85-ABFCBAF443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2208" y="3118104"/>
            <a:ext cx="14959584" cy="7479792"/>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129;g5e5ba87994_0_8" descr="ForTheWomen_blacktext (2) (1).png">
            <a:extLst>
              <a:ext uri="{FF2B5EF4-FFF2-40B4-BE49-F238E27FC236}">
                <a16:creationId xmlns:a16="http://schemas.microsoft.com/office/drawing/2014/main" id="{D22A615D-9991-4433-A007-4D01D78ACFE2}"/>
              </a:ext>
            </a:extLst>
          </p:cNvPr>
          <p:cNvPicPr preferRelativeResize="0"/>
          <p:nvPr/>
        </p:nvPicPr>
        <p:blipFill rotWithShape="1">
          <a:blip r:embed="rId5">
            <a:alphaModFix/>
          </a:blip>
          <a:srcRect/>
          <a:stretch/>
        </p:blipFill>
        <p:spPr>
          <a:xfrm>
            <a:off x="-40505" y="11876198"/>
            <a:ext cx="2374818" cy="1678923"/>
          </a:xfrm>
          <a:prstGeom prst="rect">
            <a:avLst/>
          </a:prstGeom>
          <a:noFill/>
          <a:ln>
            <a:noFill/>
          </a:ln>
        </p:spPr>
      </p:pic>
      <p:pic>
        <p:nvPicPr>
          <p:cNvPr id="6" name="Picture 5">
            <a:extLst>
              <a:ext uri="{FF2B5EF4-FFF2-40B4-BE49-F238E27FC236}">
                <a16:creationId xmlns:a16="http://schemas.microsoft.com/office/drawing/2014/main" id="{7F5C227B-1243-4FA7-9CF3-0050D08D0FDF}"/>
              </a:ext>
            </a:extLst>
          </p:cNvPr>
          <p:cNvPicPr>
            <a:picLocks noChangeAspect="1"/>
          </p:cNvPicPr>
          <p:nvPr/>
        </p:nvPicPr>
        <p:blipFill>
          <a:blip r:embed="rId6"/>
          <a:stretch>
            <a:fillRect/>
          </a:stretch>
        </p:blipFill>
        <p:spPr>
          <a:xfrm>
            <a:off x="14870049" y="14296727"/>
            <a:ext cx="7372350" cy="5048250"/>
          </a:xfrm>
          <a:prstGeom prst="rect">
            <a:avLst/>
          </a:prstGeom>
        </p:spPr>
      </p:pic>
      <p:pic>
        <p:nvPicPr>
          <p:cNvPr id="24578" name="Picture 2" descr="Circle the Wagons. |">
            <a:extLst>
              <a:ext uri="{FF2B5EF4-FFF2-40B4-BE49-F238E27FC236}">
                <a16:creationId xmlns:a16="http://schemas.microsoft.com/office/drawing/2014/main" id="{22A80C87-FAE5-44EC-98F8-2559864961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128" y="4385637"/>
            <a:ext cx="7634859" cy="4931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7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edge">
                                      <p:cBhvr>
                                        <p:cTn id="7" dur="10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2" descr="Art Icon Vector Stock Vector (Royalty Free) 1247247169">
            <a:extLst>
              <a:ext uri="{FF2B5EF4-FFF2-40B4-BE49-F238E27FC236}">
                <a16:creationId xmlns:a16="http://schemas.microsoft.com/office/drawing/2014/main" id="{C6BB6FAE-D5A7-4F93-B5DF-A81797B7DA2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1609531" y="5122504"/>
            <a:ext cx="3769956" cy="3135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Purpose Icons - Download Free Vector Icons | Noun Project">
            <a:extLst>
              <a:ext uri="{FF2B5EF4-FFF2-40B4-BE49-F238E27FC236}">
                <a16:creationId xmlns:a16="http://schemas.microsoft.com/office/drawing/2014/main" id="{9BD0B61D-12FB-4862-86B9-6C975BC5E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530" y="5547795"/>
            <a:ext cx="2249457" cy="2249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Vector Message Icon, Message Icons, Message, Bubble PNG and Vector with  Transparent Background for Free Download">
            <a:extLst>
              <a:ext uri="{FF2B5EF4-FFF2-40B4-BE49-F238E27FC236}">
                <a16:creationId xmlns:a16="http://schemas.microsoft.com/office/drawing/2014/main" id="{4C8DC49C-1E18-45C8-B0FA-BF3BC3BC694F}"/>
              </a:ext>
            </a:extLst>
          </p:cNvPr>
          <p:cNvPicPr>
            <a:picLocks noChangeAspect="1" noChangeArrowheads="1"/>
          </p:cNvPicPr>
          <p:nvPr/>
        </p:nvPicPr>
        <p:blipFill>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10307023" y="4805070"/>
            <a:ext cx="3769956" cy="37699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torytelling Icon with Photo, Speech Bubbles, and person telling a brand -  advertising story: Royalty-free vector graphics">
            <a:extLst>
              <a:ext uri="{FF2B5EF4-FFF2-40B4-BE49-F238E27FC236}">
                <a16:creationId xmlns:a16="http://schemas.microsoft.com/office/drawing/2014/main" id="{7FB7187E-34BA-4DAC-B691-70BEE2FDB614}"/>
              </a:ext>
            </a:extLst>
          </p:cNvPr>
          <p:cNvPicPr>
            <a:picLocks noChangeAspect="1" noChangeArrowheads="1"/>
          </p:cNvPicPr>
          <p:nvPr/>
        </p:nvPicPr>
        <p:blipFill>
          <a:blip r:embed="rId6">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963193" y="4440591"/>
            <a:ext cx="4041320" cy="4041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tory Telling Icon #21357 - Free Icons Library">
            <a:extLst>
              <a:ext uri="{FF2B5EF4-FFF2-40B4-BE49-F238E27FC236}">
                <a16:creationId xmlns:a16="http://schemas.microsoft.com/office/drawing/2014/main" id="{0AB69F78-A13D-445F-929E-FC8351AA490F}"/>
              </a:ext>
            </a:extLst>
          </p:cNvPr>
          <p:cNvPicPr>
            <a:picLocks noChangeAspect="1" noChangeArrowheads="1"/>
          </p:cNvPicPr>
          <p:nvPr/>
        </p:nvPicPr>
        <p:blipFill rotWithShape="1">
          <a:blip r:embed="rId8">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9890727" y="5111056"/>
            <a:ext cx="2295331" cy="27003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8D8A59-1976-41CE-82EE-07747F2211A7}"/>
              </a:ext>
            </a:extLst>
          </p:cNvPr>
          <p:cNvSpPr txBox="1"/>
          <p:nvPr/>
        </p:nvSpPr>
        <p:spPr>
          <a:xfrm>
            <a:off x="6039676" y="1914333"/>
            <a:ext cx="12304643"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6600" b="1" i="0" u="none" strike="noStrike" kern="0" cap="none" spc="0" normalizeH="0" baseline="0" noProof="0" dirty="0">
                <a:ln>
                  <a:noFill/>
                </a:ln>
                <a:solidFill>
                  <a:srgbClr val="3B76AE"/>
                </a:solidFill>
                <a:effectLst/>
                <a:uLnTx/>
                <a:uFillTx/>
                <a:latin typeface="Hillbear" pitchFamily="2" charset="0"/>
                <a:cs typeface="Arial"/>
                <a:sym typeface="Arial"/>
              </a:rPr>
              <a:t>Data Storytelling </a:t>
            </a:r>
          </a:p>
        </p:txBody>
      </p:sp>
      <p:sp>
        <p:nvSpPr>
          <p:cNvPr id="9" name="TextBox 8">
            <a:extLst>
              <a:ext uri="{FF2B5EF4-FFF2-40B4-BE49-F238E27FC236}">
                <a16:creationId xmlns:a16="http://schemas.microsoft.com/office/drawing/2014/main" id="{582FCBD2-D232-4151-B763-FBD3379CEDB1}"/>
              </a:ext>
            </a:extLst>
          </p:cNvPr>
          <p:cNvSpPr txBox="1"/>
          <p:nvPr/>
        </p:nvSpPr>
        <p:spPr>
          <a:xfrm>
            <a:off x="1757242"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Art</a:t>
            </a:r>
          </a:p>
        </p:txBody>
      </p:sp>
      <p:sp>
        <p:nvSpPr>
          <p:cNvPr id="12" name="TextBox 11">
            <a:extLst>
              <a:ext uri="{FF2B5EF4-FFF2-40B4-BE49-F238E27FC236}">
                <a16:creationId xmlns:a16="http://schemas.microsoft.com/office/drawing/2014/main" id="{E99C694D-45DD-444E-A820-3C55D067DF36}"/>
              </a:ext>
            </a:extLst>
          </p:cNvPr>
          <p:cNvSpPr txBox="1"/>
          <p:nvPr/>
        </p:nvSpPr>
        <p:spPr>
          <a:xfrm>
            <a:off x="5946276"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Purpose</a:t>
            </a:r>
          </a:p>
        </p:txBody>
      </p:sp>
      <p:sp>
        <p:nvSpPr>
          <p:cNvPr id="14" name="TextBox 13">
            <a:extLst>
              <a:ext uri="{FF2B5EF4-FFF2-40B4-BE49-F238E27FC236}">
                <a16:creationId xmlns:a16="http://schemas.microsoft.com/office/drawing/2014/main" id="{DB864AC8-403D-4F94-9036-60ED7FCAE50C}"/>
              </a:ext>
            </a:extLst>
          </p:cNvPr>
          <p:cNvSpPr txBox="1"/>
          <p:nvPr/>
        </p:nvSpPr>
        <p:spPr>
          <a:xfrm>
            <a:off x="10454730" y="8575026"/>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Message</a:t>
            </a:r>
          </a:p>
        </p:txBody>
      </p:sp>
      <p:sp>
        <p:nvSpPr>
          <p:cNvPr id="16" name="TextBox 15">
            <a:extLst>
              <a:ext uri="{FF2B5EF4-FFF2-40B4-BE49-F238E27FC236}">
                <a16:creationId xmlns:a16="http://schemas.microsoft.com/office/drawing/2014/main" id="{86151C7D-F8C8-4248-A097-8D67780ECDEF}"/>
              </a:ext>
            </a:extLst>
          </p:cNvPr>
          <p:cNvSpPr txBox="1"/>
          <p:nvPr/>
        </p:nvSpPr>
        <p:spPr>
          <a:xfrm>
            <a:off x="15246586"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Assets</a:t>
            </a:r>
          </a:p>
        </p:txBody>
      </p:sp>
      <p:sp>
        <p:nvSpPr>
          <p:cNvPr id="18" name="TextBox 17">
            <a:extLst>
              <a:ext uri="{FF2B5EF4-FFF2-40B4-BE49-F238E27FC236}">
                <a16:creationId xmlns:a16="http://schemas.microsoft.com/office/drawing/2014/main" id="{EFA1AA09-5E75-47AE-97EF-E09C6EE692EF}"/>
              </a:ext>
            </a:extLst>
          </p:cNvPr>
          <p:cNvSpPr txBox="1"/>
          <p:nvPr/>
        </p:nvSpPr>
        <p:spPr>
          <a:xfrm>
            <a:off x="19301125" y="8575026"/>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Tips</a:t>
            </a:r>
          </a:p>
        </p:txBody>
      </p:sp>
    </p:spTree>
    <p:extLst>
      <p:ext uri="{BB962C8B-B14F-4D97-AF65-F5344CB8AC3E}">
        <p14:creationId xmlns:p14="http://schemas.microsoft.com/office/powerpoint/2010/main" val="108958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2" descr="Art Icon Vector Stock Vector (Royalty Free) 1247247169">
            <a:extLst>
              <a:ext uri="{FF2B5EF4-FFF2-40B4-BE49-F238E27FC236}">
                <a16:creationId xmlns:a16="http://schemas.microsoft.com/office/drawing/2014/main" id="{C6BB6FAE-D5A7-4F93-B5DF-A81797B7DA2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1609531" y="5122504"/>
            <a:ext cx="3769956" cy="3135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Purpose Icons - Download Free Vector Icons | Noun Project">
            <a:extLst>
              <a:ext uri="{FF2B5EF4-FFF2-40B4-BE49-F238E27FC236}">
                <a16:creationId xmlns:a16="http://schemas.microsoft.com/office/drawing/2014/main" id="{9BD0B61D-12FB-4862-86B9-6C975BC5E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530" y="5547795"/>
            <a:ext cx="2249457" cy="2249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Vector Message Icon, Message Icons, Message, Bubble PNG and Vector with  Transparent Background for Free Download">
            <a:extLst>
              <a:ext uri="{FF2B5EF4-FFF2-40B4-BE49-F238E27FC236}">
                <a16:creationId xmlns:a16="http://schemas.microsoft.com/office/drawing/2014/main" id="{4C8DC49C-1E18-45C8-B0FA-BF3BC3BC694F}"/>
              </a:ext>
            </a:extLst>
          </p:cNvPr>
          <p:cNvPicPr>
            <a:picLocks noChangeAspect="1" noChangeArrowheads="1"/>
          </p:cNvPicPr>
          <p:nvPr/>
        </p:nvPicPr>
        <p:blipFill>
          <a:blip r:embed="rId5">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10307023" y="4805070"/>
            <a:ext cx="3769956" cy="37699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Storytelling Icon with Photo, Speech Bubbles, and person telling a brand -  advertising story: Royalty-free vector graphics">
            <a:extLst>
              <a:ext uri="{FF2B5EF4-FFF2-40B4-BE49-F238E27FC236}">
                <a16:creationId xmlns:a16="http://schemas.microsoft.com/office/drawing/2014/main" id="{7FB7187E-34BA-4DAC-B691-70BEE2FDB614}"/>
              </a:ext>
            </a:extLst>
          </p:cNvPr>
          <p:cNvPicPr>
            <a:picLocks noChangeAspect="1" noChangeArrowheads="1"/>
          </p:cNvPicPr>
          <p:nvPr/>
        </p:nvPicPr>
        <p:blipFill>
          <a:blip r:embed="rId6">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963193" y="4440591"/>
            <a:ext cx="4041320" cy="4041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tory Telling Icon #21357 - Free Icons Library">
            <a:extLst>
              <a:ext uri="{FF2B5EF4-FFF2-40B4-BE49-F238E27FC236}">
                <a16:creationId xmlns:a16="http://schemas.microsoft.com/office/drawing/2014/main" id="{0AB69F78-A13D-445F-929E-FC8351AA490F}"/>
              </a:ext>
            </a:extLst>
          </p:cNvPr>
          <p:cNvPicPr>
            <a:picLocks noChangeAspect="1" noChangeArrowheads="1"/>
          </p:cNvPicPr>
          <p:nvPr/>
        </p:nvPicPr>
        <p:blipFill rotWithShape="1">
          <a:blip r:embed="rId8">
            <a:clrChange>
              <a:clrFrom>
                <a:srgbClr val="000000">
                  <a:alpha val="0"/>
                </a:srgbClr>
              </a:clrFrom>
              <a:clrTo>
                <a:srgbClr val="000000">
                  <a:alpha val="0"/>
                </a:srgbClr>
              </a:clrTo>
            </a:clrChange>
            <a:biLevel thresh="7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9890727" y="5111056"/>
            <a:ext cx="2295331" cy="27003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8D8A59-1976-41CE-82EE-07747F2211A7}"/>
              </a:ext>
            </a:extLst>
          </p:cNvPr>
          <p:cNvSpPr txBox="1"/>
          <p:nvPr/>
        </p:nvSpPr>
        <p:spPr>
          <a:xfrm>
            <a:off x="6039676" y="1914333"/>
            <a:ext cx="12304643" cy="26468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6600" b="1" i="0" u="none" strike="noStrike" kern="0" cap="none" spc="0" normalizeH="0" baseline="0" noProof="0" dirty="0">
                <a:ln>
                  <a:noFill/>
                </a:ln>
                <a:solidFill>
                  <a:srgbClr val="3B76AE"/>
                </a:solidFill>
                <a:effectLst/>
                <a:uLnTx/>
                <a:uFillTx/>
                <a:latin typeface="Hillbear" pitchFamily="2" charset="0"/>
                <a:cs typeface="Arial"/>
                <a:sym typeface="Arial"/>
              </a:rPr>
              <a:t>Data Storytelling </a:t>
            </a:r>
          </a:p>
        </p:txBody>
      </p:sp>
      <p:sp>
        <p:nvSpPr>
          <p:cNvPr id="9" name="TextBox 8">
            <a:extLst>
              <a:ext uri="{FF2B5EF4-FFF2-40B4-BE49-F238E27FC236}">
                <a16:creationId xmlns:a16="http://schemas.microsoft.com/office/drawing/2014/main" id="{582FCBD2-D232-4151-B763-FBD3379CEDB1}"/>
              </a:ext>
            </a:extLst>
          </p:cNvPr>
          <p:cNvSpPr txBox="1"/>
          <p:nvPr/>
        </p:nvSpPr>
        <p:spPr>
          <a:xfrm>
            <a:off x="1757242"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Art</a:t>
            </a:r>
          </a:p>
        </p:txBody>
      </p:sp>
      <p:sp>
        <p:nvSpPr>
          <p:cNvPr id="12" name="TextBox 11">
            <a:extLst>
              <a:ext uri="{FF2B5EF4-FFF2-40B4-BE49-F238E27FC236}">
                <a16:creationId xmlns:a16="http://schemas.microsoft.com/office/drawing/2014/main" id="{E99C694D-45DD-444E-A820-3C55D067DF36}"/>
              </a:ext>
            </a:extLst>
          </p:cNvPr>
          <p:cNvSpPr txBox="1"/>
          <p:nvPr/>
        </p:nvSpPr>
        <p:spPr>
          <a:xfrm>
            <a:off x="5946276"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Purpose</a:t>
            </a:r>
          </a:p>
        </p:txBody>
      </p:sp>
      <p:sp>
        <p:nvSpPr>
          <p:cNvPr id="14" name="TextBox 13">
            <a:extLst>
              <a:ext uri="{FF2B5EF4-FFF2-40B4-BE49-F238E27FC236}">
                <a16:creationId xmlns:a16="http://schemas.microsoft.com/office/drawing/2014/main" id="{DB864AC8-403D-4F94-9036-60ED7FCAE50C}"/>
              </a:ext>
            </a:extLst>
          </p:cNvPr>
          <p:cNvSpPr txBox="1"/>
          <p:nvPr/>
        </p:nvSpPr>
        <p:spPr>
          <a:xfrm>
            <a:off x="10454730" y="8575026"/>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Message</a:t>
            </a:r>
          </a:p>
        </p:txBody>
      </p:sp>
      <p:sp>
        <p:nvSpPr>
          <p:cNvPr id="16" name="TextBox 15">
            <a:extLst>
              <a:ext uri="{FF2B5EF4-FFF2-40B4-BE49-F238E27FC236}">
                <a16:creationId xmlns:a16="http://schemas.microsoft.com/office/drawing/2014/main" id="{86151C7D-F8C8-4248-A097-8D67780ECDEF}"/>
              </a:ext>
            </a:extLst>
          </p:cNvPr>
          <p:cNvSpPr txBox="1"/>
          <p:nvPr/>
        </p:nvSpPr>
        <p:spPr>
          <a:xfrm>
            <a:off x="15246586" y="8543400"/>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Assets</a:t>
            </a:r>
          </a:p>
        </p:txBody>
      </p:sp>
      <p:sp>
        <p:nvSpPr>
          <p:cNvPr id="18" name="TextBox 17">
            <a:extLst>
              <a:ext uri="{FF2B5EF4-FFF2-40B4-BE49-F238E27FC236}">
                <a16:creationId xmlns:a16="http://schemas.microsoft.com/office/drawing/2014/main" id="{EFA1AA09-5E75-47AE-97EF-E09C6EE692EF}"/>
              </a:ext>
            </a:extLst>
          </p:cNvPr>
          <p:cNvSpPr txBox="1"/>
          <p:nvPr/>
        </p:nvSpPr>
        <p:spPr>
          <a:xfrm>
            <a:off x="19301125" y="8575026"/>
            <a:ext cx="3474533" cy="3046988"/>
          </a:xfrm>
          <a:prstGeom prst="rect">
            <a:avLst/>
          </a:prstGeom>
          <a:noFill/>
        </p:spPr>
        <p:txBody>
          <a:bodyPr wrap="square" rtlCol="0">
            <a:spAutoFit/>
          </a:bodyPr>
          <a:lstStyle/>
          <a:p>
            <a:pPr algn="ctr"/>
            <a:r>
              <a:rPr lang="en-PH" sz="9600" dirty="0">
                <a:solidFill>
                  <a:srgbClr val="3B76AE"/>
                </a:solidFill>
                <a:latin typeface="Arbery" panose="02000500000000000000" pitchFamily="2" charset="0"/>
              </a:rPr>
              <a:t>The </a:t>
            </a:r>
          </a:p>
          <a:p>
            <a:pPr algn="ctr"/>
            <a:r>
              <a:rPr lang="en-PH" sz="9600" dirty="0">
                <a:solidFill>
                  <a:srgbClr val="3B76AE"/>
                </a:solidFill>
                <a:latin typeface="Arbery" panose="02000500000000000000" pitchFamily="2" charset="0"/>
              </a:rPr>
              <a:t>Tips</a:t>
            </a:r>
          </a:p>
        </p:txBody>
      </p:sp>
    </p:spTree>
    <p:extLst>
      <p:ext uri="{BB962C8B-B14F-4D97-AF65-F5344CB8AC3E}">
        <p14:creationId xmlns:p14="http://schemas.microsoft.com/office/powerpoint/2010/main" val="2272523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5" name="TextBox 14">
            <a:extLst>
              <a:ext uri="{FF2B5EF4-FFF2-40B4-BE49-F238E27FC236}">
                <a16:creationId xmlns:a16="http://schemas.microsoft.com/office/drawing/2014/main" id="{91FC49D5-4B5E-4608-AF2E-DE0E362C6E4D}"/>
              </a:ext>
            </a:extLst>
          </p:cNvPr>
          <p:cNvSpPr txBox="1"/>
          <p:nvPr/>
        </p:nvSpPr>
        <p:spPr>
          <a:xfrm>
            <a:off x="-13615416" y="5009740"/>
            <a:ext cx="12198096" cy="6186309"/>
          </a:xfrm>
          <a:prstGeom prst="rect">
            <a:avLst/>
          </a:prstGeom>
          <a:noFill/>
        </p:spPr>
        <p:txBody>
          <a:bodyPr wrap="square">
            <a:spAutoFit/>
          </a:bodyPr>
          <a:lstStyle/>
          <a:p>
            <a:r>
              <a:rPr lang="en-US" sz="4400" b="0" i="0" dirty="0">
                <a:solidFill>
                  <a:srgbClr val="333333"/>
                </a:solidFill>
                <a:effectLst/>
                <a:latin typeface="Georgia" panose="02040502050405020303" pitchFamily="18" charset="0"/>
              </a:rPr>
              <a:t>Data is just a collection of numbers until you turn it into a story. Showing reports and dashboards can be overwhelming without adding a narrative to the data. Any great insight explains what happened, why it is important and how you can use it to turn it into something actionable.</a:t>
            </a:r>
          </a:p>
          <a:p>
            <a:endParaRPr lang="en-US" sz="4400" dirty="0">
              <a:solidFill>
                <a:srgbClr val="333333"/>
              </a:solidFill>
              <a:latin typeface="Georgia" panose="02040502050405020303" pitchFamily="18" charset="0"/>
            </a:endParaRPr>
          </a:p>
          <a:p>
            <a:r>
              <a:rPr lang="en-US" sz="4400" dirty="0">
                <a:solidFill>
                  <a:srgbClr val="333333"/>
                </a:solidFill>
                <a:latin typeface="Georgia" panose="02040502050405020303" pitchFamily="18" charset="0"/>
              </a:rPr>
              <a:t>-</a:t>
            </a:r>
            <a:r>
              <a:rPr lang="en-US" sz="4400" b="1" dirty="0">
                <a:solidFill>
                  <a:srgbClr val="333333"/>
                </a:solidFill>
                <a:latin typeface="Georgia" panose="02040502050405020303" pitchFamily="18" charset="0"/>
              </a:rPr>
              <a:t>Forbes</a:t>
            </a:r>
            <a:endParaRPr lang="en-PH" sz="4400" b="1" dirty="0"/>
          </a:p>
        </p:txBody>
      </p:sp>
      <p:pic>
        <p:nvPicPr>
          <p:cNvPr id="11266" name="Picture 2" descr="What the Heck Is Data Scientists? | by Minati biswal | Medium">
            <a:extLst>
              <a:ext uri="{FF2B5EF4-FFF2-40B4-BE49-F238E27FC236}">
                <a16:creationId xmlns:a16="http://schemas.microsoft.com/office/drawing/2014/main" id="{3C12A3A2-26C8-4D73-80ED-A1C7365BD9ED}"/>
              </a:ext>
            </a:extLst>
          </p:cNvPr>
          <p:cNvPicPr>
            <a:picLocks noChangeAspect="1" noChangeArrowheads="1"/>
          </p:cNvPicPr>
          <p:nvPr/>
        </p:nvPicPr>
        <p:blipFill>
          <a:blip r:embed="rId10">
            <a:clrChange>
              <a:clrFrom>
                <a:srgbClr val="E5EFEB"/>
              </a:clrFrom>
              <a:clrTo>
                <a:srgbClr val="E5EFEB">
                  <a:alpha val="0"/>
                </a:srgbClr>
              </a:clrTo>
            </a:clrChange>
            <a:extLst>
              <a:ext uri="{28A0092B-C50C-407E-A947-70E740481C1C}">
                <a14:useLocalDpi xmlns:a14="http://schemas.microsoft.com/office/drawing/2010/main" val="0"/>
              </a:ext>
            </a:extLst>
          </a:blip>
          <a:srcRect/>
          <a:stretch>
            <a:fillRect/>
          </a:stretch>
        </p:blipFill>
        <p:spPr bwMode="auto">
          <a:xfrm>
            <a:off x="27123962" y="2339810"/>
            <a:ext cx="15194470" cy="103604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3A57EE7-286C-431C-B7E1-659AB13DE9B7}"/>
              </a:ext>
            </a:extLst>
          </p:cNvPr>
          <p:cNvSpPr txBox="1"/>
          <p:nvPr/>
        </p:nvSpPr>
        <p:spPr>
          <a:xfrm>
            <a:off x="1494314" y="6858000"/>
            <a:ext cx="21395366" cy="1862048"/>
          </a:xfrm>
          <a:prstGeom prst="rect">
            <a:avLst/>
          </a:prstGeom>
          <a:noFill/>
        </p:spPr>
        <p:txBody>
          <a:bodyPr wrap="square" rtlCol="0">
            <a:spAutoFit/>
          </a:bodyPr>
          <a:lstStyle/>
          <a:p>
            <a:pPr algn="ctr"/>
            <a:r>
              <a:rPr lang="en-PH" sz="11500" dirty="0">
                <a:solidFill>
                  <a:srgbClr val="3B76AE"/>
                </a:solidFill>
                <a:latin typeface="Arbery" panose="02000500000000000000" pitchFamily="2" charset="0"/>
              </a:rPr>
              <a:t>Data Science is an </a:t>
            </a:r>
            <a:r>
              <a:rPr lang="en-PH" sz="11500" b="1" dirty="0">
                <a:solidFill>
                  <a:schemeClr val="tx1"/>
                </a:solidFill>
                <a:latin typeface="Arbery" panose="02000500000000000000" pitchFamily="2" charset="0"/>
              </a:rPr>
              <a:t>Art</a:t>
            </a:r>
          </a:p>
        </p:txBody>
      </p:sp>
    </p:spTree>
    <p:extLst>
      <p:ext uri="{BB962C8B-B14F-4D97-AF65-F5344CB8AC3E}">
        <p14:creationId xmlns:p14="http://schemas.microsoft.com/office/powerpoint/2010/main" val="21105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6" name="TextBox 15">
            <a:extLst>
              <a:ext uri="{FF2B5EF4-FFF2-40B4-BE49-F238E27FC236}">
                <a16:creationId xmlns:a16="http://schemas.microsoft.com/office/drawing/2014/main" id="{53A57EE7-286C-431C-B7E1-659AB13DE9B7}"/>
              </a:ext>
            </a:extLst>
          </p:cNvPr>
          <p:cNvSpPr txBox="1"/>
          <p:nvPr/>
        </p:nvSpPr>
        <p:spPr>
          <a:xfrm>
            <a:off x="1494314" y="6858000"/>
            <a:ext cx="21395366" cy="1862048"/>
          </a:xfrm>
          <a:prstGeom prst="rect">
            <a:avLst/>
          </a:prstGeom>
          <a:noFill/>
        </p:spPr>
        <p:txBody>
          <a:bodyPr wrap="square" rtlCol="0">
            <a:spAutoFit/>
          </a:bodyPr>
          <a:lstStyle/>
          <a:p>
            <a:pPr algn="ctr"/>
            <a:r>
              <a:rPr lang="en-PH" sz="11500" dirty="0">
                <a:solidFill>
                  <a:srgbClr val="3B76AE"/>
                </a:solidFill>
                <a:latin typeface="Arbery" panose="02000500000000000000" pitchFamily="2" charset="0"/>
              </a:rPr>
              <a:t>Data Storytelling is an </a:t>
            </a:r>
            <a:r>
              <a:rPr lang="en-PH" sz="11500" b="1" dirty="0">
                <a:solidFill>
                  <a:schemeClr val="tx1"/>
                </a:solidFill>
                <a:latin typeface="Arbery" panose="02000500000000000000" pitchFamily="2" charset="0"/>
              </a:rPr>
              <a:t>Art</a:t>
            </a:r>
          </a:p>
        </p:txBody>
      </p:sp>
      <p:sp>
        <p:nvSpPr>
          <p:cNvPr id="12" name="TextBox 11">
            <a:extLst>
              <a:ext uri="{FF2B5EF4-FFF2-40B4-BE49-F238E27FC236}">
                <a16:creationId xmlns:a16="http://schemas.microsoft.com/office/drawing/2014/main" id="{561F788D-6D29-43BC-9715-35A134AA845E}"/>
              </a:ext>
            </a:extLst>
          </p:cNvPr>
          <p:cNvSpPr txBox="1"/>
          <p:nvPr/>
        </p:nvSpPr>
        <p:spPr>
          <a:xfrm>
            <a:off x="-15297912" y="1445488"/>
            <a:ext cx="12198096" cy="9909123"/>
          </a:xfrm>
          <a:prstGeom prst="rect">
            <a:avLst/>
          </a:prstGeom>
          <a:noFill/>
        </p:spPr>
        <p:txBody>
          <a:bodyPr wrap="square">
            <a:spAutoFit/>
          </a:bodyPr>
          <a:lstStyle/>
          <a:p>
            <a:r>
              <a:rPr lang="en-US" sz="3600" b="0" i="0" dirty="0">
                <a:solidFill>
                  <a:srgbClr val="3C3C3B"/>
                </a:solidFill>
                <a:effectLst/>
                <a:latin typeface="IBM Plex Sans"/>
              </a:rPr>
              <a:t>Data is everywhere: whether you choose a new location for your business or decide on the color to use in an ad, data is an invisible advisor that helps make impactful decisions. With quite a number of resources to choose from, data is becoming more accessible, day by day. But as soon as it has been collected, one inevitable question arises: how do I turn this data into insights that can be acted upon?</a:t>
            </a:r>
          </a:p>
          <a:p>
            <a:endParaRPr lang="en-US" sz="3600" b="0" i="0" dirty="0">
              <a:solidFill>
                <a:srgbClr val="3C3C3B"/>
              </a:solidFill>
              <a:effectLst/>
              <a:latin typeface="IBM Plex Sans"/>
            </a:endParaRPr>
          </a:p>
          <a:p>
            <a:r>
              <a:rPr lang="en-US" sz="3600" b="0" i="0" dirty="0">
                <a:solidFill>
                  <a:srgbClr val="3C3C3B"/>
                </a:solidFill>
                <a:effectLst/>
                <a:latin typeface="IBM Plex Sans"/>
              </a:rPr>
              <a:t> Data storytelling is not only about getting to know what’s going on, but about understanding why this is going on and what can be done about it.</a:t>
            </a:r>
          </a:p>
          <a:p>
            <a:endParaRPr lang="en-US" sz="3600" b="0" i="0" dirty="0">
              <a:solidFill>
                <a:srgbClr val="3C3C3B"/>
              </a:solidFill>
              <a:effectLst/>
              <a:latin typeface="IBM Plex Sans"/>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3600" b="0" i="0" dirty="0">
                <a:solidFill>
                  <a:srgbClr val="333333"/>
                </a:solidFill>
                <a:effectLst/>
                <a:latin typeface="Georgia" panose="02040502050405020303" pitchFamily="18" charset="0"/>
              </a:rPr>
              <a:t>Any great story means visualization and detail. It takes the small additions of those details to build a picture in someone’s mind to truly make the story complete.  - FORBES</a:t>
            </a:r>
            <a:endParaRPr lang="en-PH" sz="3600" dirty="0"/>
          </a:p>
          <a:p>
            <a:endParaRPr lang="en-PH" sz="3600" dirty="0"/>
          </a:p>
        </p:txBody>
      </p:sp>
    </p:spTree>
    <p:extLst>
      <p:ext uri="{BB962C8B-B14F-4D97-AF65-F5344CB8AC3E}">
        <p14:creationId xmlns:p14="http://schemas.microsoft.com/office/powerpoint/2010/main" val="2690016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2" name="TextBox 11">
            <a:extLst>
              <a:ext uri="{FF2B5EF4-FFF2-40B4-BE49-F238E27FC236}">
                <a16:creationId xmlns:a16="http://schemas.microsoft.com/office/drawing/2014/main" id="{561F788D-6D29-43BC-9715-35A134AA845E}"/>
              </a:ext>
            </a:extLst>
          </p:cNvPr>
          <p:cNvSpPr txBox="1"/>
          <p:nvPr/>
        </p:nvSpPr>
        <p:spPr>
          <a:xfrm>
            <a:off x="-15297912" y="1445488"/>
            <a:ext cx="12198096" cy="9909123"/>
          </a:xfrm>
          <a:prstGeom prst="rect">
            <a:avLst/>
          </a:prstGeom>
          <a:noFill/>
        </p:spPr>
        <p:txBody>
          <a:bodyPr wrap="square">
            <a:spAutoFit/>
          </a:bodyPr>
          <a:lstStyle/>
          <a:p>
            <a:r>
              <a:rPr lang="en-US" sz="3600" b="0" i="0" dirty="0">
                <a:solidFill>
                  <a:srgbClr val="3C3C3B"/>
                </a:solidFill>
                <a:effectLst/>
                <a:latin typeface="IBM Plex Sans"/>
              </a:rPr>
              <a:t>Data is everywhere: whether you choose a new location for your business or decide on the color to use in an ad, data is an invisible advisor that helps make impactful decisions. With quite a number of resources to choose from, data is becoming more accessible, day by day. But as soon as it has been collected, one inevitable question arises: how do I turn this data into insights that can be acted upon?</a:t>
            </a:r>
          </a:p>
          <a:p>
            <a:endParaRPr lang="en-US" sz="3600" b="0" i="0" dirty="0">
              <a:solidFill>
                <a:srgbClr val="3C3C3B"/>
              </a:solidFill>
              <a:effectLst/>
              <a:latin typeface="IBM Plex Sans"/>
            </a:endParaRPr>
          </a:p>
          <a:p>
            <a:r>
              <a:rPr lang="en-US" sz="3600" b="0" i="0" dirty="0">
                <a:solidFill>
                  <a:srgbClr val="3C3C3B"/>
                </a:solidFill>
                <a:effectLst/>
                <a:latin typeface="IBM Plex Sans"/>
              </a:rPr>
              <a:t> Data storytelling is not only about getting to know what’s going on, but about understanding why this is going on and what can be done about it.</a:t>
            </a:r>
          </a:p>
          <a:p>
            <a:endParaRPr lang="en-US" sz="3600" b="0" i="0" dirty="0">
              <a:solidFill>
                <a:srgbClr val="3C3C3B"/>
              </a:solidFill>
              <a:effectLst/>
              <a:latin typeface="IBM Plex Sans"/>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3600" b="0" i="0" dirty="0">
                <a:solidFill>
                  <a:srgbClr val="333333"/>
                </a:solidFill>
                <a:effectLst/>
                <a:latin typeface="Georgia" panose="02040502050405020303" pitchFamily="18" charset="0"/>
              </a:rPr>
              <a:t>Any great story means visualization and detail. It takes the small additions of those details to build a picture in someone’s mind to truly make the story complete.  - FORBES</a:t>
            </a:r>
            <a:endParaRPr lang="en-PH" sz="3600" dirty="0"/>
          </a:p>
          <a:p>
            <a:endParaRPr lang="en-PH" sz="3600" dirty="0"/>
          </a:p>
        </p:txBody>
      </p:sp>
      <p:pic>
        <p:nvPicPr>
          <p:cNvPr id="4098" name="Picture 2" descr="This is what the critics have to say about Black Adam - - Gamereactor">
            <a:extLst>
              <a:ext uri="{FF2B5EF4-FFF2-40B4-BE49-F238E27FC236}">
                <a16:creationId xmlns:a16="http://schemas.microsoft.com/office/drawing/2014/main" id="{5E9D826D-A0C9-0876-2ED1-B2B5355223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2248" y="4651348"/>
            <a:ext cx="7389812" cy="67024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lack Panther: Wakanda Forever Review - IGN">
            <a:extLst>
              <a:ext uri="{FF2B5EF4-FFF2-40B4-BE49-F238E27FC236}">
                <a16:creationId xmlns:a16="http://schemas.microsoft.com/office/drawing/2014/main" id="{EE760FAE-FC0F-DB6E-3047-3A49895324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99559" y="4659513"/>
            <a:ext cx="6702496" cy="67024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ang-Chi and the Legend of the Ten Rings | Movies Anywhere">
            <a:extLst>
              <a:ext uri="{FF2B5EF4-FFF2-40B4-BE49-F238E27FC236}">
                <a16:creationId xmlns:a16="http://schemas.microsoft.com/office/drawing/2014/main" id="{8D0B7FBA-D1C0-4BFB-54F4-DE595B7B59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14366" y="4659513"/>
            <a:ext cx="4462887" cy="6694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78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30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par>
                                <p:cTn id="11" presetID="10" presetClass="entr" presetSubtype="0" fill="hold" nodeType="withEffect">
                                  <p:stCondLst>
                                    <p:cond delay="700"/>
                                  </p:stCondLst>
                                  <p:childTnLst>
                                    <p:set>
                                      <p:cBhvr>
                                        <p:cTn id="12" dur="1" fill="hold">
                                          <p:stCondLst>
                                            <p:cond delay="0"/>
                                          </p:stCondLst>
                                        </p:cTn>
                                        <p:tgtEl>
                                          <p:spTgt spid="4100"/>
                                        </p:tgtEl>
                                        <p:attrNameLst>
                                          <p:attrName>style.visibility</p:attrName>
                                        </p:attrNameLst>
                                      </p:cBhvr>
                                      <p:to>
                                        <p:strVal val="visible"/>
                                      </p:to>
                                    </p:set>
                                    <p:animEffect transition="in" filter="fade">
                                      <p:cBhvr>
                                        <p:cTn id="1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t Icon Vector Stock Vector (Royalty Free) 1247247169">
            <a:extLst>
              <a:ext uri="{FF2B5EF4-FFF2-40B4-BE49-F238E27FC236}">
                <a16:creationId xmlns:a16="http://schemas.microsoft.com/office/drawing/2014/main" id="{32EDA9B9-7293-4C4C-A98C-7FD09437B2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254" b="14526"/>
          <a:stretch/>
        </p:blipFill>
        <p:spPr bwMode="auto">
          <a:xfrm>
            <a:off x="5926761" y="205486"/>
            <a:ext cx="2988667" cy="24853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urpose Icons - Download Free Vector Icons | Noun Project">
            <a:extLst>
              <a:ext uri="{FF2B5EF4-FFF2-40B4-BE49-F238E27FC236}">
                <a16:creationId xmlns:a16="http://schemas.microsoft.com/office/drawing/2014/main" id="{FBD2322B-2F01-4422-817E-AC6980C4FCC2}"/>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673366" y="556533"/>
            <a:ext cx="1783277" cy="1783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Vector Message Icon, Message Icons, Message, Bubble PNG and Vector with  Transparent Background for Free Download">
            <a:extLst>
              <a:ext uri="{FF2B5EF4-FFF2-40B4-BE49-F238E27FC236}">
                <a16:creationId xmlns:a16="http://schemas.microsoft.com/office/drawing/2014/main" id="{5C125876-6CB4-4448-BE9F-5E1B54503310}"/>
              </a:ext>
            </a:extLst>
          </p:cNvPr>
          <p:cNvPicPr>
            <a:picLocks noChangeAspect="1" noChangeArrowheads="1"/>
          </p:cNvPicPr>
          <p:nvPr/>
        </p:nvPicPr>
        <p:blipFill>
          <a:blip r:embed="rId5">
            <a:clrChange>
              <a:clrFrom>
                <a:srgbClr val="F5F5F5"/>
              </a:clrFrom>
              <a:clrTo>
                <a:srgbClr val="F5F5F5">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698094" y="-46160"/>
            <a:ext cx="2988667" cy="29886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Storytelling Icon with Photo, Speech Bubbles, and person telling a brand -  advertising story: Royalty-free vector graphics">
            <a:extLst>
              <a:ext uri="{FF2B5EF4-FFF2-40B4-BE49-F238E27FC236}">
                <a16:creationId xmlns:a16="http://schemas.microsoft.com/office/drawing/2014/main" id="{8BD92B85-0C89-427D-B852-53D228CC8ABC}"/>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34653" y="-153724"/>
            <a:ext cx="3203793" cy="32037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Story Telling Icon #21357 - Free Icons Library">
            <a:extLst>
              <a:ext uri="{FF2B5EF4-FFF2-40B4-BE49-F238E27FC236}">
                <a16:creationId xmlns:a16="http://schemas.microsoft.com/office/drawing/2014/main" id="{80CC2FF7-0B60-45A4-8234-5C84C97EB1E3}"/>
              </a:ext>
            </a:extLst>
          </p:cNvPr>
          <p:cNvPicPr>
            <a:picLocks noChangeAspect="1" noChangeArrowheads="1"/>
          </p:cNvPicPr>
          <p:nvPr/>
        </p:nvPicPr>
        <p:blipFill rotWithShape="1">
          <a:blip r:embed="rId8">
            <a:clrChange>
              <a:clrFrom>
                <a:srgbClr val="000000">
                  <a:alpha val="0"/>
                </a:srgbClr>
              </a:clrFrom>
              <a:clrTo>
                <a:srgbClr val="000000">
                  <a:alpha val="0"/>
                </a:srgbClr>
              </a:clrTo>
            </a:clrChange>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l="35065" t="8524" r="35684" b="36065"/>
          <a:stretch/>
        </p:blipFill>
        <p:spPr bwMode="auto">
          <a:xfrm>
            <a:off x="16331162" y="375109"/>
            <a:ext cx="1819645" cy="2140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8F4E6C-B5EF-4FF4-AB64-F3A75E182367}"/>
              </a:ext>
            </a:extLst>
          </p:cNvPr>
          <p:cNvSpPr txBox="1"/>
          <p:nvPr/>
        </p:nvSpPr>
        <p:spPr>
          <a:xfrm>
            <a:off x="6039676" y="1914333"/>
            <a:ext cx="12304643"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11500" b="1" i="0" u="none" strike="noStrike" kern="0" cap="none" spc="0" normalizeH="0" baseline="0" noProof="0" dirty="0">
                <a:ln>
                  <a:noFill/>
                </a:ln>
                <a:solidFill>
                  <a:srgbClr val="3B76AE"/>
                </a:solidFill>
                <a:effectLst/>
                <a:uLnTx/>
                <a:uFillTx/>
                <a:latin typeface="Hillbear" pitchFamily="2" charset="0"/>
                <a:cs typeface="Arial"/>
                <a:sym typeface="Arial"/>
              </a:rPr>
              <a:t>The Art</a:t>
            </a:r>
          </a:p>
        </p:txBody>
      </p:sp>
      <p:sp>
        <p:nvSpPr>
          <p:cNvPr id="12" name="TextBox 11">
            <a:extLst>
              <a:ext uri="{FF2B5EF4-FFF2-40B4-BE49-F238E27FC236}">
                <a16:creationId xmlns:a16="http://schemas.microsoft.com/office/drawing/2014/main" id="{561F788D-6D29-43BC-9715-35A134AA845E}"/>
              </a:ext>
            </a:extLst>
          </p:cNvPr>
          <p:cNvSpPr txBox="1"/>
          <p:nvPr/>
        </p:nvSpPr>
        <p:spPr>
          <a:xfrm>
            <a:off x="-15297912" y="1445488"/>
            <a:ext cx="12198096" cy="9909123"/>
          </a:xfrm>
          <a:prstGeom prst="rect">
            <a:avLst/>
          </a:prstGeom>
          <a:noFill/>
        </p:spPr>
        <p:txBody>
          <a:bodyPr wrap="square">
            <a:spAutoFit/>
          </a:bodyPr>
          <a:lstStyle/>
          <a:p>
            <a:r>
              <a:rPr lang="en-US" sz="3600" b="0" i="0" dirty="0">
                <a:solidFill>
                  <a:srgbClr val="3C3C3B"/>
                </a:solidFill>
                <a:effectLst/>
                <a:latin typeface="IBM Plex Sans"/>
              </a:rPr>
              <a:t>Data is everywhere: whether you choose a new location for your business or decide on the color to use in an ad, data is an invisible advisor that helps make impactful decisions. With quite a number of resources to choose from, data is becoming more accessible, day by day. But as soon as it has been collected, one inevitable question arises: how do I turn this data into insights that can be acted upon?</a:t>
            </a:r>
          </a:p>
          <a:p>
            <a:endParaRPr lang="en-US" sz="3600" b="0" i="0" dirty="0">
              <a:solidFill>
                <a:srgbClr val="3C3C3B"/>
              </a:solidFill>
              <a:effectLst/>
              <a:latin typeface="IBM Plex Sans"/>
            </a:endParaRPr>
          </a:p>
          <a:p>
            <a:r>
              <a:rPr lang="en-US" sz="3600" b="0" i="0" dirty="0">
                <a:solidFill>
                  <a:srgbClr val="3C3C3B"/>
                </a:solidFill>
                <a:effectLst/>
                <a:latin typeface="IBM Plex Sans"/>
              </a:rPr>
              <a:t> Data storytelling is not only about getting to know what’s going on, but about understanding why this is going on and what can be done about it.</a:t>
            </a:r>
          </a:p>
          <a:p>
            <a:endParaRPr lang="en-US" sz="3600" b="0" i="0" dirty="0">
              <a:solidFill>
                <a:srgbClr val="3C3C3B"/>
              </a:solidFill>
              <a:effectLst/>
              <a:latin typeface="IBM Plex Sans"/>
            </a:endParaRPr>
          </a:p>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sz="3600" b="0" i="0" dirty="0">
                <a:solidFill>
                  <a:srgbClr val="333333"/>
                </a:solidFill>
                <a:effectLst/>
                <a:latin typeface="Georgia" panose="02040502050405020303" pitchFamily="18" charset="0"/>
              </a:rPr>
              <a:t>Any great story means visualization and detail. It takes the small additions of those details to build a picture in someone’s mind to truly make the story complete.  - FORBES</a:t>
            </a:r>
            <a:endParaRPr lang="en-PH" sz="3600" dirty="0"/>
          </a:p>
          <a:p>
            <a:endParaRPr lang="en-PH" sz="3600" dirty="0"/>
          </a:p>
        </p:txBody>
      </p:sp>
      <p:pic>
        <p:nvPicPr>
          <p:cNvPr id="15362" name="Picture 2" descr="Storytelling with Enterprise Data | by Chen Ye | Cisco Design Community |  Medium">
            <a:extLst>
              <a:ext uri="{FF2B5EF4-FFF2-40B4-BE49-F238E27FC236}">
                <a16:creationId xmlns:a16="http://schemas.microsoft.com/office/drawing/2014/main" id="{D298E36E-D552-4E95-ACA1-7C2CFC7FA49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7765" y="3873668"/>
            <a:ext cx="15928470" cy="832391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a:extLst>
              <a:ext uri="{FF2B5EF4-FFF2-40B4-BE49-F238E27FC236}">
                <a16:creationId xmlns:a16="http://schemas.microsoft.com/office/drawing/2014/main" id="{73A7FE3F-AAF3-47A6-94C1-067AD5205C46}"/>
              </a:ext>
            </a:extLst>
          </p:cNvPr>
          <p:cNvSpPr/>
          <p:nvPr/>
        </p:nvSpPr>
        <p:spPr>
          <a:xfrm>
            <a:off x="14460279" y="5736875"/>
            <a:ext cx="2806995" cy="2832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F761FCA1-7BCE-4C6F-BA62-018DEC525810}"/>
              </a:ext>
            </a:extLst>
          </p:cNvPr>
          <p:cNvSpPr txBox="1"/>
          <p:nvPr/>
        </p:nvSpPr>
        <p:spPr>
          <a:xfrm>
            <a:off x="2582828" y="12972099"/>
            <a:ext cx="21395366" cy="523220"/>
          </a:xfrm>
          <a:prstGeom prst="rect">
            <a:avLst/>
          </a:prstGeom>
          <a:noFill/>
        </p:spPr>
        <p:txBody>
          <a:bodyPr wrap="square" rtlCol="0">
            <a:spAutoFit/>
          </a:bodyPr>
          <a:lstStyle/>
          <a:p>
            <a:pPr algn="r"/>
            <a:r>
              <a:rPr lang="en-PH" sz="2800" dirty="0">
                <a:solidFill>
                  <a:srgbClr val="3B76AE"/>
                </a:solidFill>
                <a:latin typeface="Avenir"/>
              </a:rPr>
              <a:t>Source : Medium.com</a:t>
            </a:r>
            <a:endParaRPr lang="en-PH" sz="2800" dirty="0">
              <a:solidFill>
                <a:schemeClr val="tx1"/>
              </a:solidFill>
              <a:latin typeface="Avenir"/>
            </a:endParaRPr>
          </a:p>
        </p:txBody>
      </p:sp>
      <p:sp>
        <p:nvSpPr>
          <p:cNvPr id="8" name="Flowchart: Connector 7">
            <a:extLst>
              <a:ext uri="{FF2B5EF4-FFF2-40B4-BE49-F238E27FC236}">
                <a16:creationId xmlns:a16="http://schemas.microsoft.com/office/drawing/2014/main" id="{86BD3665-36CC-49EF-8314-8C765677E80F}"/>
              </a:ext>
            </a:extLst>
          </p:cNvPr>
          <p:cNvSpPr/>
          <p:nvPr/>
        </p:nvSpPr>
        <p:spPr>
          <a:xfrm>
            <a:off x="11859776" y="7825583"/>
            <a:ext cx="2806995" cy="2832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Flowchart: Connector 9">
            <a:extLst>
              <a:ext uri="{FF2B5EF4-FFF2-40B4-BE49-F238E27FC236}">
                <a16:creationId xmlns:a16="http://schemas.microsoft.com/office/drawing/2014/main" id="{D5561E8C-2E4D-4AC4-9EB5-9BC7E1713914}"/>
              </a:ext>
            </a:extLst>
          </p:cNvPr>
          <p:cNvSpPr/>
          <p:nvPr/>
        </p:nvSpPr>
        <p:spPr>
          <a:xfrm>
            <a:off x="8594903" y="9629327"/>
            <a:ext cx="3296950" cy="28329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DE5C81CA-5F89-43E5-BDF2-FE1DBE2B2622}"/>
              </a:ext>
            </a:extLst>
          </p:cNvPr>
          <p:cNvSpPr/>
          <p:nvPr/>
        </p:nvSpPr>
        <p:spPr>
          <a:xfrm>
            <a:off x="4227765" y="11107271"/>
            <a:ext cx="2473686" cy="768927"/>
          </a:xfrm>
          <a:prstGeom prst="rect">
            <a:avLst/>
          </a:prstGeom>
          <a:solidFill>
            <a:srgbClr val="3B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A1371266-B091-4A88-A2B2-3026F386ACEF}"/>
              </a:ext>
            </a:extLst>
          </p:cNvPr>
          <p:cNvSpPr/>
          <p:nvPr/>
        </p:nvSpPr>
        <p:spPr>
          <a:xfrm>
            <a:off x="13161434" y="4749717"/>
            <a:ext cx="2473686" cy="768927"/>
          </a:xfrm>
          <a:prstGeom prst="rect">
            <a:avLst/>
          </a:prstGeom>
          <a:solidFill>
            <a:srgbClr val="3B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a:extLst>
              <a:ext uri="{FF2B5EF4-FFF2-40B4-BE49-F238E27FC236}">
                <a16:creationId xmlns:a16="http://schemas.microsoft.com/office/drawing/2014/main" id="{62093434-34B1-4013-94D9-B39F9FE990F4}"/>
              </a:ext>
            </a:extLst>
          </p:cNvPr>
          <p:cNvSpPr/>
          <p:nvPr/>
        </p:nvSpPr>
        <p:spPr>
          <a:xfrm>
            <a:off x="18629275" y="11176546"/>
            <a:ext cx="2473686" cy="768927"/>
          </a:xfrm>
          <a:prstGeom prst="rect">
            <a:avLst/>
          </a:prstGeom>
          <a:solidFill>
            <a:srgbClr val="3B7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876541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P spid="14" grpId="0" animBg="1"/>
      <p:bldP spid="15" grpId="0" animBg="1"/>
      <p:bldP spid="17" grpId="0" animBg="1"/>
    </p:bldLst>
  </p:timing>
</p:sld>
</file>

<file path=ppt/theme/theme1.xml><?xml version="1.0" encoding="utf-8"?>
<a:theme xmlns:a="http://schemas.openxmlformats.org/drawingml/2006/main" name="1_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26353</TotalTime>
  <Words>1627</Words>
  <Application>Microsoft Office PowerPoint</Application>
  <PresentationFormat>Custom</PresentationFormat>
  <Paragraphs>178</Paragraphs>
  <Slides>34</Slides>
  <Notes>29</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Arbery</vt:lpstr>
      <vt:lpstr>Arial</vt:lpstr>
      <vt:lpstr>Avenir</vt:lpstr>
      <vt:lpstr>Georgia</vt:lpstr>
      <vt:lpstr>Helvetica Neue</vt:lpstr>
      <vt:lpstr>Helvetica Neue Light</vt:lpstr>
      <vt:lpstr>HelveticaNeue-Bold</vt:lpstr>
      <vt:lpstr>Hillbear</vt:lpstr>
      <vt:lpstr>HK Grotesk Bold</vt:lpstr>
      <vt:lpstr>HK Grotesk Light</vt:lpstr>
      <vt:lpstr>IBM Plex Sans</vt:lpstr>
      <vt:lpstr>Montserrat</vt:lpstr>
      <vt:lpstr>Proxima Nova</vt:lpstr>
      <vt:lpstr>Tahoma</vt:lpstr>
      <vt:lpstr>1_White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carmelita</dc:creator>
  <cp:lastModifiedBy>Carmelita G. Esclanda</cp:lastModifiedBy>
  <cp:revision>161</cp:revision>
  <dcterms:modified xsi:type="dcterms:W3CDTF">2024-05-04T05:51:54Z</dcterms:modified>
</cp:coreProperties>
</file>